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5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36" r:id="rId2"/>
    <p:sldId id="337" r:id="rId3"/>
    <p:sldId id="329" r:id="rId4"/>
    <p:sldId id="330" r:id="rId5"/>
    <p:sldId id="332" r:id="rId6"/>
    <p:sldId id="331" r:id="rId7"/>
    <p:sldId id="334" r:id="rId8"/>
    <p:sldId id="333" r:id="rId9"/>
    <p:sldId id="335" r:id="rId10"/>
    <p:sldId id="316" r:id="rId11"/>
    <p:sldId id="339" r:id="rId12"/>
    <p:sldId id="328" r:id="rId13"/>
    <p:sldId id="260" r:id="rId14"/>
    <p:sldId id="264" r:id="rId15"/>
    <p:sldId id="261" r:id="rId16"/>
    <p:sldId id="263" r:id="rId17"/>
    <p:sldId id="288" r:id="rId18"/>
    <p:sldId id="287" r:id="rId19"/>
    <p:sldId id="289" r:id="rId20"/>
    <p:sldId id="322" r:id="rId21"/>
    <p:sldId id="319" r:id="rId22"/>
    <p:sldId id="292" r:id="rId23"/>
    <p:sldId id="318" r:id="rId24"/>
    <p:sldId id="320" r:id="rId25"/>
    <p:sldId id="301" r:id="rId26"/>
    <p:sldId id="296" r:id="rId27"/>
    <p:sldId id="297" r:id="rId28"/>
    <p:sldId id="298" r:id="rId29"/>
    <p:sldId id="321" r:id="rId30"/>
    <p:sldId id="299" r:id="rId31"/>
    <p:sldId id="300" r:id="rId32"/>
    <p:sldId id="290" r:id="rId33"/>
    <p:sldId id="276" r:id="rId34"/>
    <p:sldId id="273" r:id="rId35"/>
    <p:sldId id="275" r:id="rId36"/>
    <p:sldId id="262" r:id="rId37"/>
    <p:sldId id="265" r:id="rId38"/>
    <p:sldId id="272" r:id="rId39"/>
    <p:sldId id="294" r:id="rId40"/>
    <p:sldId id="267" r:id="rId41"/>
    <p:sldId id="268" r:id="rId42"/>
    <p:sldId id="270" r:id="rId43"/>
    <p:sldId id="295" r:id="rId44"/>
    <p:sldId id="277" r:id="rId45"/>
    <p:sldId id="282" r:id="rId46"/>
    <p:sldId id="271" r:id="rId47"/>
    <p:sldId id="279" r:id="rId48"/>
    <p:sldId id="323" r:id="rId49"/>
    <p:sldId id="324" r:id="rId50"/>
    <p:sldId id="325"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81" d="100"/>
        <a:sy n="81" d="100"/>
      </p:scale>
      <p:origin x="0" y="739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95812-9E0E-4B7A-8C52-85F8C64CDA62}" type="datetimeFigureOut">
              <a:rPr kumimoji="1" lang="ja-JP" altLang="en-US" smtClean="0"/>
              <a:pPr/>
              <a:t>2015/4/15</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F3FC4-1EDB-49A5-81DA-96DDF2571FFA}" type="slidenum">
              <a:rPr kumimoji="1" lang="ja-JP" altLang="en-US" smtClean="0"/>
              <a:pPr/>
              <a:t>&lt;#&gt;</a:t>
            </a:fld>
            <a:endParaRPr kumimoji="1" lang="ja-JP" altLang="en-US"/>
          </a:p>
        </p:txBody>
      </p:sp>
    </p:spTree>
    <p:extLst>
      <p:ext uri="{BB962C8B-B14F-4D97-AF65-F5344CB8AC3E}">
        <p14:creationId xmlns="" xmlns:p14="http://schemas.microsoft.com/office/powerpoint/2010/main" val="34334181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 xmlns:p14="http://schemas.microsoft.com/office/powerpoint/2010/main" val="1611243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10</a:t>
            </a:fld>
            <a:endParaRPr kumimoji="1" lang="ja-JP" altLang="en-US"/>
          </a:p>
        </p:txBody>
      </p:sp>
    </p:spTree>
    <p:extLst>
      <p:ext uri="{BB962C8B-B14F-4D97-AF65-F5344CB8AC3E}">
        <p14:creationId xmlns="" xmlns:p14="http://schemas.microsoft.com/office/powerpoint/2010/main" val="10440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11</a:t>
            </a:fld>
            <a:endParaRPr kumimoji="1" lang="ja-JP" altLang="en-US"/>
          </a:p>
        </p:txBody>
      </p:sp>
    </p:spTree>
    <p:extLst>
      <p:ext uri="{BB962C8B-B14F-4D97-AF65-F5344CB8AC3E}">
        <p14:creationId xmlns="" xmlns:p14="http://schemas.microsoft.com/office/powerpoint/2010/main" val="10433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13</a:t>
            </a:fld>
            <a:endParaRPr kumimoji="1" lang="ja-JP" altLang="en-US"/>
          </a:p>
        </p:txBody>
      </p:sp>
    </p:spTree>
    <p:extLst>
      <p:ext uri="{BB962C8B-B14F-4D97-AF65-F5344CB8AC3E}">
        <p14:creationId xmlns="" xmlns:p14="http://schemas.microsoft.com/office/powerpoint/2010/main" val="365591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14</a:t>
            </a:fld>
            <a:endParaRPr kumimoji="1" lang="ja-JP" altLang="en-US"/>
          </a:p>
        </p:txBody>
      </p:sp>
    </p:spTree>
    <p:extLst>
      <p:ext uri="{BB962C8B-B14F-4D97-AF65-F5344CB8AC3E}">
        <p14:creationId xmlns="" xmlns:p14="http://schemas.microsoft.com/office/powerpoint/2010/main" val="4202442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15</a:t>
            </a:fld>
            <a:endParaRPr kumimoji="1" lang="ja-JP" altLang="en-US"/>
          </a:p>
        </p:txBody>
      </p:sp>
    </p:spTree>
    <p:extLst>
      <p:ext uri="{BB962C8B-B14F-4D97-AF65-F5344CB8AC3E}">
        <p14:creationId xmlns="" xmlns:p14="http://schemas.microsoft.com/office/powerpoint/2010/main" val="88340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16</a:t>
            </a:fld>
            <a:endParaRPr kumimoji="1" lang="ja-JP" altLang="en-US"/>
          </a:p>
        </p:txBody>
      </p:sp>
    </p:spTree>
    <p:extLst>
      <p:ext uri="{BB962C8B-B14F-4D97-AF65-F5344CB8AC3E}">
        <p14:creationId xmlns="" xmlns:p14="http://schemas.microsoft.com/office/powerpoint/2010/main" val="4235262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17</a:t>
            </a:fld>
            <a:endParaRPr kumimoji="1" lang="ja-JP" altLang="en-US"/>
          </a:p>
        </p:txBody>
      </p:sp>
    </p:spTree>
    <p:extLst>
      <p:ext uri="{BB962C8B-B14F-4D97-AF65-F5344CB8AC3E}">
        <p14:creationId xmlns="" xmlns:p14="http://schemas.microsoft.com/office/powerpoint/2010/main" val="2836514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18</a:t>
            </a:fld>
            <a:endParaRPr kumimoji="1" lang="ja-JP" altLang="en-US"/>
          </a:p>
        </p:txBody>
      </p:sp>
    </p:spTree>
    <p:extLst>
      <p:ext uri="{BB962C8B-B14F-4D97-AF65-F5344CB8AC3E}">
        <p14:creationId xmlns="" xmlns:p14="http://schemas.microsoft.com/office/powerpoint/2010/main" val="26864423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19</a:t>
            </a:fld>
            <a:endParaRPr kumimoji="1" lang="ja-JP" altLang="en-US"/>
          </a:p>
        </p:txBody>
      </p:sp>
    </p:spTree>
    <p:extLst>
      <p:ext uri="{BB962C8B-B14F-4D97-AF65-F5344CB8AC3E}">
        <p14:creationId xmlns="" xmlns:p14="http://schemas.microsoft.com/office/powerpoint/2010/main" val="184855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a:t>
            </a:fld>
            <a:endParaRPr kumimoji="1" lang="ja-JP" altLang="en-US"/>
          </a:p>
        </p:txBody>
      </p:sp>
    </p:spTree>
    <p:extLst>
      <p:ext uri="{BB962C8B-B14F-4D97-AF65-F5344CB8AC3E}">
        <p14:creationId xmlns="" xmlns:p14="http://schemas.microsoft.com/office/powerpoint/2010/main" val="3510934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20</a:t>
            </a:fld>
            <a:endParaRPr kumimoji="1" lang="ja-JP" altLang="en-US"/>
          </a:p>
        </p:txBody>
      </p:sp>
    </p:spTree>
    <p:extLst>
      <p:ext uri="{BB962C8B-B14F-4D97-AF65-F5344CB8AC3E}">
        <p14:creationId xmlns="" xmlns:p14="http://schemas.microsoft.com/office/powerpoint/2010/main" val="1763900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21</a:t>
            </a:fld>
            <a:endParaRPr kumimoji="1" lang="ja-JP" altLang="en-US"/>
          </a:p>
        </p:txBody>
      </p:sp>
    </p:spTree>
    <p:extLst>
      <p:ext uri="{BB962C8B-B14F-4D97-AF65-F5344CB8AC3E}">
        <p14:creationId xmlns="" xmlns:p14="http://schemas.microsoft.com/office/powerpoint/2010/main" val="2258534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22</a:t>
            </a:fld>
            <a:endParaRPr kumimoji="1" lang="ja-JP" altLang="en-US"/>
          </a:p>
        </p:txBody>
      </p:sp>
    </p:spTree>
    <p:extLst>
      <p:ext uri="{BB962C8B-B14F-4D97-AF65-F5344CB8AC3E}">
        <p14:creationId xmlns="" xmlns:p14="http://schemas.microsoft.com/office/powerpoint/2010/main" val="1155925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23</a:t>
            </a:fld>
            <a:endParaRPr kumimoji="1" lang="ja-JP" altLang="en-US"/>
          </a:p>
        </p:txBody>
      </p:sp>
    </p:spTree>
    <p:extLst>
      <p:ext uri="{BB962C8B-B14F-4D97-AF65-F5344CB8AC3E}">
        <p14:creationId xmlns="" xmlns:p14="http://schemas.microsoft.com/office/powerpoint/2010/main" val="4098921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24</a:t>
            </a:fld>
            <a:endParaRPr kumimoji="1" lang="ja-JP" altLang="en-US"/>
          </a:p>
        </p:txBody>
      </p:sp>
    </p:spTree>
    <p:extLst>
      <p:ext uri="{BB962C8B-B14F-4D97-AF65-F5344CB8AC3E}">
        <p14:creationId xmlns="" xmlns:p14="http://schemas.microsoft.com/office/powerpoint/2010/main" val="41723854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25</a:t>
            </a:fld>
            <a:endParaRPr kumimoji="1" lang="ja-JP" altLang="en-US"/>
          </a:p>
        </p:txBody>
      </p:sp>
    </p:spTree>
    <p:extLst>
      <p:ext uri="{BB962C8B-B14F-4D97-AF65-F5344CB8AC3E}">
        <p14:creationId xmlns="" xmlns:p14="http://schemas.microsoft.com/office/powerpoint/2010/main" val="13048517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26</a:t>
            </a:fld>
            <a:endParaRPr kumimoji="1" lang="ja-JP" altLang="en-US"/>
          </a:p>
        </p:txBody>
      </p:sp>
    </p:spTree>
    <p:extLst>
      <p:ext uri="{BB962C8B-B14F-4D97-AF65-F5344CB8AC3E}">
        <p14:creationId xmlns="" xmlns:p14="http://schemas.microsoft.com/office/powerpoint/2010/main" val="28955870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27</a:t>
            </a:fld>
            <a:endParaRPr kumimoji="1" lang="ja-JP" altLang="en-US"/>
          </a:p>
        </p:txBody>
      </p:sp>
    </p:spTree>
    <p:extLst>
      <p:ext uri="{BB962C8B-B14F-4D97-AF65-F5344CB8AC3E}">
        <p14:creationId xmlns="" xmlns:p14="http://schemas.microsoft.com/office/powerpoint/2010/main" val="1759162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28</a:t>
            </a:fld>
            <a:endParaRPr kumimoji="1" lang="ja-JP" altLang="en-US"/>
          </a:p>
        </p:txBody>
      </p:sp>
    </p:spTree>
    <p:extLst>
      <p:ext uri="{BB962C8B-B14F-4D97-AF65-F5344CB8AC3E}">
        <p14:creationId xmlns="" xmlns:p14="http://schemas.microsoft.com/office/powerpoint/2010/main" val="787752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29</a:t>
            </a:fld>
            <a:endParaRPr kumimoji="1" lang="ja-JP" altLang="en-US"/>
          </a:p>
        </p:txBody>
      </p:sp>
    </p:spTree>
    <p:extLst>
      <p:ext uri="{BB962C8B-B14F-4D97-AF65-F5344CB8AC3E}">
        <p14:creationId xmlns="" xmlns:p14="http://schemas.microsoft.com/office/powerpoint/2010/main" val="35044581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30</a:t>
            </a:fld>
            <a:endParaRPr kumimoji="1" lang="ja-JP" altLang="en-US"/>
          </a:p>
        </p:txBody>
      </p:sp>
    </p:spTree>
    <p:extLst>
      <p:ext uri="{BB962C8B-B14F-4D97-AF65-F5344CB8AC3E}">
        <p14:creationId xmlns="" xmlns:p14="http://schemas.microsoft.com/office/powerpoint/2010/main" val="26195569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31</a:t>
            </a:fld>
            <a:endParaRPr kumimoji="1" lang="ja-JP" altLang="en-US"/>
          </a:p>
        </p:txBody>
      </p:sp>
    </p:spTree>
    <p:extLst>
      <p:ext uri="{BB962C8B-B14F-4D97-AF65-F5344CB8AC3E}">
        <p14:creationId xmlns="" xmlns:p14="http://schemas.microsoft.com/office/powerpoint/2010/main" val="2500663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32</a:t>
            </a:fld>
            <a:endParaRPr kumimoji="1" lang="ja-JP" altLang="en-US"/>
          </a:p>
        </p:txBody>
      </p:sp>
    </p:spTree>
    <p:extLst>
      <p:ext uri="{BB962C8B-B14F-4D97-AF65-F5344CB8AC3E}">
        <p14:creationId xmlns="" xmlns:p14="http://schemas.microsoft.com/office/powerpoint/2010/main" val="9351925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33</a:t>
            </a:fld>
            <a:endParaRPr kumimoji="1" lang="ja-JP" altLang="en-US"/>
          </a:p>
        </p:txBody>
      </p:sp>
    </p:spTree>
    <p:extLst>
      <p:ext uri="{BB962C8B-B14F-4D97-AF65-F5344CB8AC3E}">
        <p14:creationId xmlns="" xmlns:p14="http://schemas.microsoft.com/office/powerpoint/2010/main" val="35673875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34</a:t>
            </a:fld>
            <a:endParaRPr kumimoji="1" lang="ja-JP" altLang="en-US"/>
          </a:p>
        </p:txBody>
      </p:sp>
    </p:spTree>
    <p:extLst>
      <p:ext uri="{BB962C8B-B14F-4D97-AF65-F5344CB8AC3E}">
        <p14:creationId xmlns="" xmlns:p14="http://schemas.microsoft.com/office/powerpoint/2010/main" val="12570674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35</a:t>
            </a:fld>
            <a:endParaRPr kumimoji="1" lang="ja-JP" altLang="en-US"/>
          </a:p>
        </p:txBody>
      </p:sp>
    </p:spTree>
    <p:extLst>
      <p:ext uri="{BB962C8B-B14F-4D97-AF65-F5344CB8AC3E}">
        <p14:creationId xmlns="" xmlns:p14="http://schemas.microsoft.com/office/powerpoint/2010/main" val="35647323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36</a:t>
            </a:fld>
            <a:endParaRPr kumimoji="1" lang="ja-JP" altLang="en-US"/>
          </a:p>
        </p:txBody>
      </p:sp>
    </p:spTree>
    <p:extLst>
      <p:ext uri="{BB962C8B-B14F-4D97-AF65-F5344CB8AC3E}">
        <p14:creationId xmlns="" xmlns:p14="http://schemas.microsoft.com/office/powerpoint/2010/main" val="10684549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37</a:t>
            </a:fld>
            <a:endParaRPr kumimoji="1" lang="ja-JP" altLang="en-US"/>
          </a:p>
        </p:txBody>
      </p:sp>
    </p:spTree>
    <p:extLst>
      <p:ext uri="{BB962C8B-B14F-4D97-AF65-F5344CB8AC3E}">
        <p14:creationId xmlns="" xmlns:p14="http://schemas.microsoft.com/office/powerpoint/2010/main" val="4098483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38</a:t>
            </a:fld>
            <a:endParaRPr kumimoji="1" lang="ja-JP" altLang="en-US"/>
          </a:p>
        </p:txBody>
      </p:sp>
    </p:spTree>
    <p:extLst>
      <p:ext uri="{BB962C8B-B14F-4D97-AF65-F5344CB8AC3E}">
        <p14:creationId xmlns="" xmlns:p14="http://schemas.microsoft.com/office/powerpoint/2010/main" val="4209533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39</a:t>
            </a:fld>
            <a:endParaRPr kumimoji="1" lang="ja-JP" altLang="en-US"/>
          </a:p>
        </p:txBody>
      </p:sp>
    </p:spTree>
    <p:extLst>
      <p:ext uri="{BB962C8B-B14F-4D97-AF65-F5344CB8AC3E}">
        <p14:creationId xmlns="" xmlns:p14="http://schemas.microsoft.com/office/powerpoint/2010/main" val="314772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40</a:t>
            </a:fld>
            <a:endParaRPr kumimoji="1" lang="ja-JP" altLang="en-US"/>
          </a:p>
        </p:txBody>
      </p:sp>
    </p:spTree>
    <p:extLst>
      <p:ext uri="{BB962C8B-B14F-4D97-AF65-F5344CB8AC3E}">
        <p14:creationId xmlns="" xmlns:p14="http://schemas.microsoft.com/office/powerpoint/2010/main" val="28905818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41</a:t>
            </a:fld>
            <a:endParaRPr kumimoji="1" lang="ja-JP" altLang="en-US"/>
          </a:p>
        </p:txBody>
      </p:sp>
    </p:spTree>
    <p:extLst>
      <p:ext uri="{BB962C8B-B14F-4D97-AF65-F5344CB8AC3E}">
        <p14:creationId xmlns="" xmlns:p14="http://schemas.microsoft.com/office/powerpoint/2010/main" val="39030411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42</a:t>
            </a:fld>
            <a:endParaRPr kumimoji="1" lang="ja-JP" altLang="en-US"/>
          </a:p>
        </p:txBody>
      </p:sp>
    </p:spTree>
    <p:extLst>
      <p:ext uri="{BB962C8B-B14F-4D97-AF65-F5344CB8AC3E}">
        <p14:creationId xmlns="" xmlns:p14="http://schemas.microsoft.com/office/powerpoint/2010/main" val="30394288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43</a:t>
            </a:fld>
            <a:endParaRPr kumimoji="1" lang="ja-JP" altLang="en-US"/>
          </a:p>
        </p:txBody>
      </p:sp>
    </p:spTree>
    <p:extLst>
      <p:ext uri="{BB962C8B-B14F-4D97-AF65-F5344CB8AC3E}">
        <p14:creationId xmlns="" xmlns:p14="http://schemas.microsoft.com/office/powerpoint/2010/main" val="2757900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44</a:t>
            </a:fld>
            <a:endParaRPr kumimoji="1" lang="ja-JP" altLang="en-US"/>
          </a:p>
        </p:txBody>
      </p:sp>
    </p:spTree>
    <p:extLst>
      <p:ext uri="{BB962C8B-B14F-4D97-AF65-F5344CB8AC3E}">
        <p14:creationId xmlns="" xmlns:p14="http://schemas.microsoft.com/office/powerpoint/2010/main" val="17640479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45</a:t>
            </a:fld>
            <a:endParaRPr kumimoji="1" lang="ja-JP" altLang="en-US"/>
          </a:p>
        </p:txBody>
      </p:sp>
    </p:spTree>
    <p:extLst>
      <p:ext uri="{BB962C8B-B14F-4D97-AF65-F5344CB8AC3E}">
        <p14:creationId xmlns="" xmlns:p14="http://schemas.microsoft.com/office/powerpoint/2010/main" val="23767601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46</a:t>
            </a:fld>
            <a:endParaRPr kumimoji="1" lang="ja-JP" altLang="en-US"/>
          </a:p>
        </p:txBody>
      </p:sp>
    </p:spTree>
    <p:extLst>
      <p:ext uri="{BB962C8B-B14F-4D97-AF65-F5344CB8AC3E}">
        <p14:creationId xmlns="" xmlns:p14="http://schemas.microsoft.com/office/powerpoint/2010/main" val="1043303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47</a:t>
            </a:fld>
            <a:endParaRPr kumimoji="1" lang="ja-JP" altLang="en-US"/>
          </a:p>
        </p:txBody>
      </p:sp>
    </p:spTree>
    <p:extLst>
      <p:ext uri="{BB962C8B-B14F-4D97-AF65-F5344CB8AC3E}">
        <p14:creationId xmlns="" xmlns:p14="http://schemas.microsoft.com/office/powerpoint/2010/main" val="5030132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48</a:t>
            </a:fld>
            <a:endParaRPr kumimoji="1" lang="ja-JP" altLang="en-US"/>
          </a:p>
        </p:txBody>
      </p:sp>
    </p:spTree>
    <p:extLst>
      <p:ext uri="{BB962C8B-B14F-4D97-AF65-F5344CB8AC3E}">
        <p14:creationId xmlns="" xmlns:p14="http://schemas.microsoft.com/office/powerpoint/2010/main" val="3503504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50</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47F3FC4-1EDB-49A5-81DA-96DDF2571FFA}"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CDE5ABB2-A712-4412-83F6-4EA4C1D03E0E}" type="datetimeFigureOut">
              <a:rPr kumimoji="1" lang="ja-JP" altLang="en-US" smtClean="0"/>
              <a:pPr/>
              <a:t>2015/4/15</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FED0D00-349A-4940-8A09-F78501832C71}"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E5ABB2-A712-4412-83F6-4EA4C1D03E0E}" type="datetimeFigureOut">
              <a:rPr kumimoji="1" lang="ja-JP" altLang="en-US" smtClean="0"/>
              <a:pPr/>
              <a:t>2015/4/15</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ED0D00-349A-4940-8A09-F78501832C71}"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jp/url?sa=i&amp;rct=j&amp;q=&amp;esrc=s&amp;source=images&amp;cd=&amp;cad=rja&amp;docid=BKh0To3cmFBkaM&amp;tbnid=fXTlP1EQJpvuwM:&amp;ved=0CAUQjRw&amp;url=http://gazone.morrie.biz/tosi/nippon_eisei_syasin.html&amp;ei=eyn0UvuICcuDlAW6rIDgBg&amp;bvm=bv.60983673,d.dGI&amp;psig=AFQjCNH1ukOPU6S2gqjqIcy9MNaaetnvOQ&amp;ust=1391819512719977"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jp/url?sa=t&amp;rct=j&amp;q=&amp;esrc=s&amp;source=images&amp;cd=&amp;cad=rja&amp;ved=0CAQQjRw&amp;url=http://suumo.jp/journal/2013/01/12/36410/&amp;ei=Rjb2UuW6DYftkgWAkICQCw&amp;usg=AFQjCNH-cNz__Qx5ghMj8dBT4AkLr8lVzg&amp;sig2=mQUnEiH9cCii3urGdiE08Q"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hyperlink" Target="http://ameblo.jp/mori-arch-econo/image-11752854169-12818780125.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3.xml.rels><?xml version="1.0" encoding="UTF-8" standalone="yes"?>
<Relationships xmlns="http://schemas.openxmlformats.org/package/2006/relationships"><Relationship Id="rId3" Type="http://schemas.openxmlformats.org/officeDocument/2006/relationships/hyperlink" Target="http://ameblo.jp/mori-arch-econo/image-11752854169-12818749079.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ameblo.jp/mori-arch-econo/image-11752854169-12818749081.html" TargetMode="External"/><Relationship Id="rId7" Type="http://schemas.openxmlformats.org/officeDocument/2006/relationships/hyperlink" Target="http://ameblo.jp/mori-arch-econo/image-11752854169-12818780124.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ameblo.jp/mori-arch-econo/image-11752854169-12818780126.html" TargetMode="External"/><Relationship Id="rId10" Type="http://schemas.openxmlformats.org/officeDocument/2006/relationships/image" Target="../media/image14.jpeg"/><Relationship Id="rId4" Type="http://schemas.openxmlformats.org/officeDocument/2006/relationships/image" Target="../media/image11.jpeg"/><Relationship Id="rId9" Type="http://schemas.openxmlformats.org/officeDocument/2006/relationships/hyperlink" Target="http://ameblo.jp/mori-arch-econo/image-11752854169-12818802071.html"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cnn.co.jp/video/12307.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p:spPr>
        <p:txBody>
          <a:bodyPr>
            <a:normAutofit/>
          </a:bodyPr>
          <a:lstStyle/>
          <a:p>
            <a:r>
              <a:rPr kumimoji="1" lang="ja-JP" altLang="en-US" dirty="0" smtClean="0"/>
              <a:t>都市</a:t>
            </a:r>
            <a:r>
              <a:rPr lang="ja-JP" altLang="en-US" dirty="0" smtClean="0"/>
              <a:t>環境情報</a:t>
            </a:r>
            <a:r>
              <a:rPr kumimoji="1" lang="ja-JP" altLang="en-US" dirty="0" smtClean="0"/>
              <a:t>論</a:t>
            </a:r>
            <a:endParaRPr kumimoji="1" lang="ja-JP" altLang="en-US" dirty="0"/>
          </a:p>
        </p:txBody>
      </p:sp>
      <p:sp>
        <p:nvSpPr>
          <p:cNvPr id="3" name="Rectangle 2"/>
          <p:cNvSpPr txBox="1">
            <a:spLocks noChangeArrowheads="1"/>
          </p:cNvSpPr>
          <p:nvPr/>
        </p:nvSpPr>
        <p:spPr>
          <a:xfrm>
            <a:off x="755576" y="1772816"/>
            <a:ext cx="7772400" cy="3024336"/>
          </a:xfrm>
          <a:prstGeom prst="rect">
            <a:avLst/>
          </a:prstGeom>
          <a:solidFill>
            <a:schemeClr val="accent6">
              <a:lumMod val="75000"/>
            </a:schemeClr>
          </a:solidFill>
          <a:ln>
            <a:solidFill>
              <a:schemeClr val="tx1"/>
            </a:solidFill>
          </a:ln>
        </p:spPr>
        <p:txBody>
          <a:bodyPr vert="horz" lIns="91440" tIns="45720" rIns="91440" bIns="45720" rtlCol="0" anchor="ctr">
            <a:normAutofit fontScale="8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　</a:t>
            </a:r>
            <a:r>
              <a:rPr lang="ja-JP" altLang="en-US" sz="5400" dirty="0" smtClean="0">
                <a:latin typeface="+mj-lt"/>
                <a:ea typeface="+mj-ea"/>
                <a:cs typeface="+mj-cs"/>
              </a:rPr>
              <a:t>都市・人流・観光</a:t>
            </a: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r>
            <a:b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b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838200" y="4983311"/>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www.jinryu.jp</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3674839"/>
          </a:xfrm>
          <a:solidFill>
            <a:srgbClr val="FFFF00"/>
          </a:solidFill>
        </p:spPr>
        <p:txBody>
          <a:bodyPr>
            <a:normAutofit/>
          </a:bodyPr>
          <a:lstStyle/>
          <a:p>
            <a:r>
              <a:rPr lang="ja-JP" altLang="en-US" sz="6700" dirty="0" smtClean="0"/>
              <a:t>第一回</a:t>
            </a:r>
            <a:r>
              <a:rPr lang="en-US" altLang="ja-JP" dirty="0" smtClean="0"/>
              <a:t/>
            </a:r>
            <a:br>
              <a:rPr lang="en-US" altLang="ja-JP" dirty="0" smtClean="0"/>
            </a:br>
            <a:r>
              <a:rPr lang="en-US" altLang="ja-JP" dirty="0" smtClean="0"/>
              <a:t/>
            </a:r>
            <a:br>
              <a:rPr lang="en-US" altLang="ja-JP" dirty="0" smtClean="0"/>
            </a:br>
            <a:r>
              <a:rPr lang="ja-JP" altLang="en-US" dirty="0" smtClean="0"/>
              <a:t>世界の都市間</a:t>
            </a:r>
            <a:r>
              <a:rPr lang="ja-JP" altLang="en-US" dirty="0" smtClean="0"/>
              <a:t>競争</a:t>
            </a:r>
            <a:r>
              <a:rPr lang="en-US" altLang="ja-JP" dirty="0" smtClean="0"/>
              <a:t/>
            </a:r>
            <a:br>
              <a:rPr lang="en-US" altLang="ja-JP" dirty="0" smtClean="0"/>
            </a:br>
            <a:r>
              <a:rPr lang="ja-JP" altLang="en-US" dirty="0" smtClean="0"/>
              <a:t>教科書</a:t>
            </a:r>
            <a:r>
              <a:rPr lang="en-US" altLang="ja-JP" dirty="0" smtClean="0"/>
              <a:t>138</a:t>
            </a:r>
            <a:r>
              <a:rPr lang="ja-JP" altLang="en-US" dirty="0" smtClean="0"/>
              <a:t>頁　都市観光</a:t>
            </a:r>
            <a:endParaRPr kumimoji="1" lang="ja-JP"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solidFill>
          </a:ln>
        </p:spPr>
        <p:txBody>
          <a:bodyPr/>
          <a:lstStyle/>
          <a:p>
            <a:r>
              <a:rPr kumimoji="1" lang="ja-JP" altLang="en-US" dirty="0" smtClean="0"/>
              <a:t>観光の語源</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4400" dirty="0" smtClean="0"/>
              <a:t>「観」には（見</a:t>
            </a:r>
            <a:r>
              <a:rPr lang="ja-JP" altLang="en-US" sz="4400" dirty="0"/>
              <a:t>に</a:t>
            </a:r>
            <a:r>
              <a:rPr lang="ja-JP" altLang="en-US" sz="4400" dirty="0" smtClean="0"/>
              <a:t>行く）⇔（見せる）</a:t>
            </a:r>
            <a:endParaRPr lang="en-US" altLang="ja-JP" sz="4400" dirty="0" smtClean="0"/>
          </a:p>
          <a:p>
            <a:r>
              <a:rPr lang="ja-JP" altLang="en-US" sz="4400" dirty="0" smtClean="0"/>
              <a:t>住むと訪れる</a:t>
            </a:r>
            <a:endParaRPr lang="en-US" altLang="ja-JP" sz="4400" dirty="0" smtClean="0"/>
          </a:p>
          <a:p>
            <a:r>
              <a:rPr lang="ja-JP" altLang="en-US" sz="4400" dirty="0" smtClean="0"/>
              <a:t>国の誇り、地域の誇り　を見せるが強調</a:t>
            </a:r>
            <a:endParaRPr lang="en-US" altLang="ja-JP" sz="4400" dirty="0" smtClean="0"/>
          </a:p>
          <a:p>
            <a:r>
              <a:rPr kumimoji="1" lang="ja-JP" altLang="en-US" sz="4400" dirty="0" smtClean="0"/>
              <a:t>東京のライバルは、ロンドン、パリ、ニューヨーク</a:t>
            </a:r>
            <a:endParaRPr kumimoji="1" lang="ja-JP" alt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251520" y="0"/>
            <a:ext cx="8712968" cy="68579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6024" y="2130425"/>
            <a:ext cx="8748464" cy="1470025"/>
          </a:xfrm>
        </p:spPr>
        <p:txBody>
          <a:bodyPr>
            <a:noAutofit/>
          </a:bodyPr>
          <a:lstStyle/>
          <a:p>
            <a:r>
              <a:rPr lang="ja-JP" altLang="en-US" sz="6000" dirty="0"/>
              <a:t>三枚の</a:t>
            </a:r>
            <a:r>
              <a:rPr lang="ja-JP" altLang="en-US" sz="6000" dirty="0" smtClean="0"/>
              <a:t>写真からの印象は</a:t>
            </a:r>
            <a:r>
              <a:rPr lang="en-US" altLang="ja-JP" sz="6000" dirty="0" smtClean="0"/>
              <a:t/>
            </a:r>
            <a:br>
              <a:rPr lang="en-US" altLang="ja-JP" sz="6000" dirty="0" smtClean="0"/>
            </a:br>
            <a:r>
              <a:rPr lang="ja-JP" altLang="en-US" sz="6000" dirty="0" smtClean="0"/>
              <a:t>？</a:t>
            </a:r>
            <a:endParaRPr kumimoji="1" lang="ja-JP" altLang="en-US" sz="6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35504" t="17718" b="4966"/>
          <a:stretch>
            <a:fillRect/>
          </a:stretch>
        </p:blipFill>
        <p:spPr bwMode="auto">
          <a:xfrm>
            <a:off x="1043608" y="216024"/>
            <a:ext cx="7704856" cy="6525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8436" name="AutoShape 4"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8438" name="AutoShape 6"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a:hlinkClick r:id="rId3"/>
          </p:cNvPr>
          <p:cNvSpPr>
            <a:spLocks noChangeAspect="1" noChangeArrowheads="1"/>
          </p:cNvSpPr>
          <p:nvPr/>
        </p:nvSpPr>
        <p:spPr bwMode="auto">
          <a:xfrm>
            <a:off x="0" y="-1790700"/>
            <a:ext cx="3790950" cy="37433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sp>
        <p:nvSpPr>
          <p:cNvPr id="18440" name="AutoShape 8" descr="data:image/jpeg;base64,/9j/4AAQSkZJRgABAQAAAQABAAD/2wCEAAkGBhMSERUUExQVFRUWGBgaFhgYGBgYGRgYGhcYGBcYGBgXHCYeFxkjGhgYHy8gIycpLCwsGh4xNTAqNSYrLCkBCQoKDgwOGg8PGiwkHCQsLCwsLCwsLCwsLCwsLCwsLCwsLCwsKSwsLCwsLCwsLCwsLCwsLCwsLCwsLCwsLCwsLP/AABEIAN8A4gMBIgACEQEDEQH/xAAbAAACAwEBAQAAAAAAAAAAAAACAwEEBQAGB//EADsQAAEDAgQEBAUDAwQBBQEAAAECESEAMQMSQVEEYXGBBSKRoRMyscHwBtHxQlLhFCNicpIVQ4Ky0iT/xAAZAQEBAQEBAQAAAAAAAAAAAAABAAIDBAX/xAAhEQEBAQACAwACAwEAAAAAAAAAARECIRIxQVFhAyKBE//aAAwDAQACEQMRAD8AwhjQIYxO5DPPq0fuZwMJlKWSejuA2oGm3ep4TLiJZ2LBja2iRow+1FjqdJSWgkBUgnzEQ0EM5e5izCunxzV8Y+UF2Gz7N/S8XAeOVBi8XlAWAVBbOAXcnaetCjh/KCAP+JawM61DpAKVpk/KRpGv1b+BxsvslcfipKVFNo/zap/TiFY6kjDYKIMWUSwSwI0tpvsTV3ifB1JQhYyKRiBSgEkEpYtlULpPXmztWCvhFoXnFvZrW25da5+rrneq9Rh45Dsb6nXnPWk4aioqzMc2js5voGN6Pg8JKwjQK0cmbNdwXij/ANMlSSUFBIYFjJ21Ywzkb16stjZXDrySXgNaz29z79KVisC4Lj3ttyNGeGKVsqHAvEbnV/3FSsBrzP2l2Gr7VnDCUqDi8GebaPt+1MOIX1n8bn1rmmAXA/NOYqUpJzG4DEzvq1z1aKiXxanAaZG4f7CWM0PywR5idZ68md96YuQedgAdjHb81oUpFlexEOLjmL/xQsRiIzJLHKrSAWjQHrQnhwlgHNtdhFWE4JGZBYkbfNGqRqC9uu1LW4gw4Mm7WaIqSAhnJY2t2LuX25UKkB0gAu5Lv3kC+vT3o1YxUDmYkqc2F3fkNeVAcQQSPM5d+2x2+prJCgztflpRoxb7MPVix9KDDE5mDDTSrGCwJdJdp0ysoT0b69qgScR5AIbsGPTvzocfw/MgaApLdg3rHtRoDgESHidJ3ude/OrHCYoBL94v+9/rRkvtM3hsVgAvykQ5YAwwYncCz1fGIFOlJb+5rEOIJ/NKs4nwyJYv81+UOxPJ2I96yMfBCFoKAxJY6AhiWj1rNmKHJSBAsCeto7TdqHgkupR3IZib5RHaactCky0KfUXgHR+U/vSME5VkcnaQAS4OwuBRZ9X1bw07uAIibafT1ruIZU5UpBDuCojdmJ25mowXSS7mOzal2Ow9KZiGwEXPYuYOldeM6VVP9QRqvsS3bzV1M/8ASXkQDaUfea6nsLQw2wwsEOYG5/5W0Y7Ed6QtWYCMoPp39fvVPhlKPmMXaYPzX5/1b1ZHEDMFTYBIuSAWSzWsS38U3l0C+D444iXKbE2F2LO1x31pOPhsSWDabTV3CWQhiGBDkhtxmBAtYfWjRglUFlKaGS0M7sLeWjNiU0rUEkOQDo4sPvdutNTw7yC8cvcD61CuAALFumjMJYcx9KBGOzsIa2vInn+9qz4/knf6LEww6QUJxHALOksQFEFQ8sjRrtY0tXDlaQ2VxEgCWEEg87neiwvF1t5cVSfKcuYnL5riXAc3ES1L4fiPlZKTm/8Ai7Tbd/pTkZsBiYWIGcri4Cyb/wDYtPKnfFWHLFI1BJsIsOtWcZZUoHMtg3zNmYDysz2bTSuxPMkJyqGaOkf3CzyQL+tVn7OKg4rMXYD1IIvFOUuRLbjldqr4vB5QEjy5Yc7M0c4qFpUmxSb3HLb2rO8p7JuYf4+r0xAe7vM7jb2O+lUx4iAJRl3KXL9XNp/zVrg1DEBZTHQHtaI1imcpTq1wWBnUkJAzksl7PZtmMMbgj1SvAUb3F3uCII5WIvULxC/lPIkfjOf80GRWXKFEDkY5RaxI7mqorh8QKdjAvo0sC/rXYyRJcGb37aP9KHBwAkNDkzF3MW5UzCaxeJLRu30NE9doWIkkStukP+Od6g4BLuokcyw9R2piHZ8rsoW5h5Gxv2p+GSNRBe9piOu9awIHDmAJYbvIEyO9Cbsw56A3vrrpXKxj8obZ3gBzpeq2KMrFPzEwXjU+bXd49DRYdHxOOEhhKiZEAARJMtOvsdDw+FVKsSSLCAlO7bk79bUAxAlBUoEqzDMWlROkQNGG1J4zxcp/9snr5bdXeN271n+s7o1bxlRmmXaNJ0HWqvCpdSlEFnY9AQJOkl+9O4PjRiYQUkFuehG8yLUjh3VmVoSb6WH2+lV+LdW8HDJWxNyA5eBzJvFFjtmgsxImH3n70zhsQIQSZUp2n5RuwuWL9QNqpfCStJUpwZbbm5ePT6V29RBUkvCkEaEkAkaEh4NRR/AH9h/8T+9RWP8AElaAWSwZIuCJIDERpLnfnRsCLCIDt3+gnrUIA3Dm46PIBoELhTNoXPPoY/L1uMkrwcQrcL8uxYj0OvNx7U3BCkqZJuznY/2sZJN8wYhp5MxcKB+Q2rd/SlpSxDqENEbtO5nYXrOI43LAuWewMA3GzEUWKH0/b6XmqXiuAVFIT5HVcEhvK+mjPGtTgcPlCXKuqiSSLEHuDTveI8IYMw7+g7vQo8rkCdBLdhanjFIVL30YWv8AR+1EXcQI1DHM/Pl9KcaIw+J3M2JZo0d+oqyriIZMwBykxLuf3pQwxMPLu7XuCwYX9qPB4SASLjXWbDXWw5UdovFwFMc82KW03Mhzo+sa1TKi5s2gYBnkuder61pYuK59zPzTflpaNdaz8dLvleS83O9/yKLEbicMLQdqr4QVhHMmCli5Ds7gQdiHHWraVOkMJSGc7/S1QMYhJd3KlFw39QDuekbVnlNVFg2FlEu86/vrXEbb92fpLdqro4tSQMpGXVMe5bnro1O4ZIUXkJP01f3rM5apUw5Daj1G/aoSkl2A25nl6a1KTfZtfowtTzJhgDzH1PNq2SwmGEzpoG6TTkK0Jk2F3Ad72oMg059DyZwZocXFIEbdGjMLbt96gnAS6VKkdOrTsDNK4+AFN8hCu1iALGCaf8QQAWCYndoYwD05GhxcM6aO15BuI5fSq+kNOCCQWS7OndtW/NTWX48geUEgAn+T0q9gZsxwwHaUWbKL3uzjmx60/iOFCnC0ggNc3tuHl6rPKBICAgD5QwiAO3pVPhRKkxoR327uaNRQkwh3/pHWL/LMTUcQhT/FYEkMkakhiZa83Zpo+o2xnZQ9NtLUOHhZiyUkk3AHew/PWgQshMpIMsBoSxJL7gN6dKYPFAgoUkGASb5gZYGG5Bt+1b2fSZ8BP9j83M+9dTf/AFNWyfQH3aa6neKUlYZhxOpYvoC73/zRjA8oKf6of8Pu1CtRIEzudW3vzosxhwYMydRA3mRFQMxTlJAJUGgC1jMah6UhIm8BxFy7EFzAP3oBxOG6QpYmIINwzdXI15U8KClQyU87ty3OjA0olQ8wIMQkR8qZzcjLTaTRhyH5GC0d9Ln1o8bHSrRtA0ERDu7j9qV8MBgSQGuXbViWB1YQKEZhkAMxlpkCxJFrN9Kgtq4Z7DlDbCkDDdIaIiBdzIcm99bCncPilPUNflqX6UaVfh+IKpUkgFymCXDkEOxYuNeVPUgFyHcn+fvRoVdiTBhwwvbfbfrSis7X2bb3p+JJUTf2bblpUIAL6bdduv8ANOUlhuI1sdxtUYmGCDIk72LG3rQg+ZABIdJkC+2n5rUlLhgHmG0Z4paeFZzIJaWkj6bw1GnFUkEFQKQQxN5gR+ez0IY4cKS5IUWaHIALwsnXyuwHe4qsrHSlkkGNTqNCO0Nyq0cIMClwZs70JSdCoC2hsIcKfes3jfgVTxCBrGzTa0c3piMZJ/qAvuTbkDFCrgwpRnWIS5HPy3v7U9KAHSwdMEixvruIejj5LsA4tJLG79CdyxtcaTUKYlMMS1xoOfaixMDMkEmAeTjofbbSlKxCVZYBSQ/9pDfMBuQCe+1Hc6p1ZxCCzCX72ln6PXYJ1Lfgj7b1KkhyG5W3+9Mw8JgQHaTGzGDcC/3rolZIClpyu6dS0KKS4HZTv05td4kqYqUc0F+e7MLvtVPFPw8RKx5QVNsGIdJMu7hu9PxcRxyIaLRdufTeqAnAw3xGLsQFOJLMAWBub+tBihlAWZy82t3uKPFOQpX/AGu7f2nXq49DSMXHD5iAA0FxJdVt/wCn1rjOuWUz1g8LGL5EjcAwz/5c6a0LE5lH+kFgWE6C341IwUEqJSohiA0XF7vEg1YzHPlhRUD5ebs43Jit06EL5juf2LVFV1cUQfkPofsa6kNFSGTmBBh7GGjqzPSEozJICDltPpadD9KsoxhmyjYNzDPpD0GDjs4Nplo0c+j/AJNdQRg8ClIZCQAZMd+0iGqxg8GzMwJIZ7BuevXlQoQnLLjYB7CdNH73piVAxL55LnaYOk6e9ACjGbMddO/sIemBIOl7u3IksIqMr2aQ8iw/BQYQOmt45HcfjikmISGUxzaODG4IF5cX361C8Fms2u/Ls9dh4gAZgNXa5H+d96SrDSVZtQGMXfQnbWhGEJEs4ebadA7T+adircRo+7G++tRwyze7PJ0bQ96luTUoRIY7gzPKzHnq9Cnt7W+v4aNWMFNJv6336/ShGIAqTeEiJ7anpzqRnLTfV+dVvhkpAUGLyBcMYfqG9afhsTDasOfL0rsfBRiABeZgQQyiJBB361YQpAHdtY5mmBKdP8fk0t/X25v7e9SjESC0ANH8DXWjMQVDK7SdAde+lMADFx/VcHNJ8xi8G3po9cpEv00o2L/zF9qcBAxACwCl32AewDq0jrSeJDfDWxyqzAEnYu02Yx36Gr/GYrYRIKcxIAhlRsNmmdQL1WTwvkyqAkSef7/X1rlZajk4Yy9Wbo+kU3FSAGkH0mYbZ6pYOKpshulh1G4f89qsYxASVKLAXfn212rcuxKPHJKilJUwUCAoC6gHCZsCHL8tKuYScwSoczvOoO0vNVfD8IKCVSFBShqMzQFlJixOmhp5UUK0ZRzB7gtI+7cj3zPeqIxCWke9v4rL43hACA/kzWuwJb01Z61sUu3Pd9m/f3qvxTFkxmJB9GJP0o5yKkqGRSmYg3IjNFxt1pnBpEFQd33HS/M/xQp4diw3s5bzAtHdwOQp2JgEE5gPZ7aPb82qws7E49YJAMAkXTXVpHgwdT7/AL11axBwsNhbfXXuNgPelY3DkqCmAcEE2dOjMd9a7g/FFEDOiCAQpJCmOrxEU9SheDaQ7f4jet9WMi+EAlpIgNdwI1Iht67EJLaz7M01OKvy2sOjm/ejwsQeZ4DOGtr+1OIvOblmto/p1aaWlTE82iH6zfWKNCgd6NQAJTP5Lbn+KCEYjRoe9HlBvzuZuLR1rlJB2Z9CQY70YYDvJgkzTiICyLEsZMu3LrrR/DOUtYXJYiTHWR9alPMMG0+tSVEj6QLTvrp3uKEWrDU1/UARMP7v2oMbDTBVljXYmNfl0vRlFnNg5DXJzWOkZevKgwsq0uzPyDqALMeTOG7UBPD8OkGGSDJAHuJbY+veU8MrMlQW4yjOD/V/yS0BQtz7V2DgpFnb8ZhtR4+IlCSouyQ8bW9be9WFOKosSJV35HRrWqt4hkSxVLmBqGHPvpV7xDw5QzIURmYfKXBh4Um46VSxOBdSSYCZYWJDHtI0iqg/BUcozAi+4PpoZp6VNG7v6VGISpRNnNvfSALRSsbFdkgyXbVhqW1uNpbnWvRRmdYawBVG7ZQOVye3OnHCaQ9z1/B0ofD8BOGljLkkk3UX+ulMSoOxfcx7/nKiKEcRwmZLgsofKXAcn+kvuB61X4TzklUrG5L7QORHuD0ucRizmAKgRlyjlZtSdG11qpxmEXzC+rPfQvua58pl0fteThgkOQAxuWcNbmS/v3pXF/7ggCLAOGbVusxQcLiFWGBJ9y7673pmHhlKcxNxb8151r20UgEgc+5Yvf1qqk5cQFcAjK+l9/vTsJgSk7/WfvQcQlRMtlDxu/2uY5Vz5bYrFrjOHYlOYFjcW9RftVX4BeVPabw2u9V+G4jIcqpLeV5cdNwKuoWCkRcTdx26xWpZVO1U4nI+tTV1GGlh5j6mppwq/EBgnJImDZtSH1j251xVHl2bnuPaKWvjZLDrLuZLe1MUkAJzYarOS7JIDQNbg2MgsGaWVjRFAGpComLak/l6kILO4k/c3+lLU4SqXB6+VzYwxID12DjZUxmJu/UmzmDbpMjV1FjEWHcAAkDU5i4Jj+mKcs7lofpzqSErABN9enP6VXRw6gSkqJQ/lBvLCSb6nW9BWU5i76WZth80TL+ppow226bV2FjwQlxP776Bz0eoRP8AN/aK2hZZJb7y380jh+LzFmJd2IkHLBLnS1WckNHN7Re3Kgw0BIhR+bNcMCouphZyWHapISQynd28r5b5rkbMD7USgCNAYb25jd3rO8W4jERiZhlyasHZWpJZxpVrAU6UqIZ+h69dqN0atfBCUgkgQo2IgazDc+dV8DiBJVePKzxzgsSJokISfN8wEWgHU87R0Lb1j/qDiSnKi7uQ5Z9AGcGi3JotxuYoCwC55F4v6GN6jDLDzB4jq8OHiKx+D4nECsqmHygghm2vNgBOtbiTHmYW/kft+0anZlKXiiXj6fjUeECfM2VJ+WQ4SHYtobljypvEYYUhm+YERzFJ4cukby4v5gSFD1BpQyuwZzLa9elAFkG47RLA/n3phV78+f8ANVuGKiHUCJVobQOU1mpy1GAgPBkyzkSPr2qwghi8XHX8ig+LqFOre7DlvG9K4jFDgS5AJYszOHtO1658rkKtwnEFKlDorvb7ir5LgBw7D20i3WqHAYBUpSpjyhm6n7VexYBYuSLHTvtVx9LiRmGYgw7HRpBbtU6lTdtIpFlERYFz/wBiH+vrV0kSQRzJsP8ABk1Rpm+JYflJFwHG4I59KHwzjkJUPikh4cWMNcb2j/FWcTHhkvmUSNGAaSQbyW/DR4PhgWllAZWYCXNmb61nO9gzs/8A1v8A29f8VNeXVw/EJJSCphA7RXVryZ8v02RhAEEjecoOjl36n3qyAVp0T0JtJgvMV3D4qQrzPl5gRDSxi46d5ViR5kqLaEaiwm4NbRvEYYSertsYs/VhS8wcB2PQ3Zr6GLvRLS6XKgkjW5SQYIDh52NRh8GHElZDFwDeQWuNCW5+lSWnAbdtJKt21mjTjOADI6z/ANYkE0ZUUlTuSNLhmDEkG7afxQnGJY8um+lSE4HlaSDd3DEXh/w0eaA5YgE210c/f6VXOLJALs4UBLE27fmlPUnmJBJA79qYhoWGkHcbuzEHcdpavPfqTj0qUEpCvK+eWuOlxqevWtrBx3OUgDYkhrDvq00xXhmGSVqSCppBsS1zuQ1Z5S2ZGbNJ8LdOCgTmCXfrZ3DSPSKV4gnGYnDIe5AJvynywQJ06VoIQ6RpA5Xktz/OdVVklYAfICQbEO152POtZ0SPDuBUQ+IRm0nQQHFohmNR4jwZxG0LXdiAQ89XtuedXsRJyuNRqLvz2Zj+9Jwy+l7npM6fhqz4M+EcD51jMScpJJJlSpbM/wAxrSxMUkzAZo5DZ6r4fDtLQ/JnYAAC5toP8HxChhpzKj11kC17R2pkw5hfE45SyQQCogJ5GZI1DA+jcwaMIJUMpGUBmI8z6qJ1Jk210qhxQygYy3cKdKCPlBDENobE9KuYLqCSSGUQznyyWE7dagenFTIgQ1hLkRbl7UbZRDSSGYd76u1qrBkk29X5Ro1WcPBBDlkjKVOQQ4DgjkX96CQnDGsaiGFvz3qvxBBVlQBmcAmb6dgHPrWocApQAUsom7mUtDOI+bQ61kYRzYgPNRP0+9Y5TVVzhcIYeltbEka9XN6Yog39DeBb79K7IS9tmBZgbRqdC32FKxEsPtcN+NUYq4mIcxypKiwgM2oDmwokoxGEBrMT+wpuCk+ZLtmIVeGZhG7hUc6uCRrHc/SdTFEhVeH4QB9Tc/xsNnokp9Tr9O/79qr8fxxwgkhJOYw4YRc2kE0HC8YleEVKCgpCrj5DscgBKi5IZ2m1Wz0tNVjgEgjEcbJLdoqaHB8UdKc3B4xLByEliWkjlU1f8/2POEf6YlJmWbQHcXuXFvwElQKA7yJB56RZuVWsbBSWYsCBoQH1uSbajlvSU4ISpQJJS78hycGa1gJwyU+YSY076kuKtMpQcAsII7F/YmedTw6SzMGAe0yo7m7n8FQrDOrtrcQTez04RJMgksIYAhxSVrAIDFzZ997N/NHgpCif+LEhpALSzOdpOtGlALsl/ezgxprepIWjc/h6D+0g96gYb6XEHluedH8Fjt92n6DWiw0QdWkHb9pEPSnLw0tDEn0LO2mn3rk4tmlQb8BMHalrSSJZobLu8mLH3YmjKs2pFrXuIDentUDMQAvLAkvOsGzsHqsrEILkMlwAWmS1gem1PUYJvMmeYdvy9VkY6CCxeSCzQXtrL0o3HxXOZUaXbnJaD0pGNiOQA7NcksGJJ6O4t95bB0JcW30seVQhKAkaaaCNp51JS8WxQcIkqIOEHvCn03cE+5p/DpW6TiqUvESjy/8AEXDHYsHWZ9GrG/VeEpIwnYJVnO5fy30hJSPWleH+P4oR8PDSVYq3BV8xIZgdyQN4DeljNvbb8WxMMBCVrGdSkeWYDh30Slry56CtR0geROUMyi4YEKcqYiAYDA3AOpfG8O4PC4f/AHeKUF4ii4B8xzO8P8yrSbab1Z8Gxv8AUJVnByuY3EsVFmUzswjy61GGq4rDU7Y0AycyBaWD3ZmpqPGOH+ErPiguoXUHhZBcC/l6QXrPwMY4mH5Sr5WYOUgsRIgFMewpfh/hOIkZEpUspUsQAHEGxkbzyrOlpYviaCQnDWSMrqDpLsYyASEgH2rJ8NxVknK5bqYKh+3vTeO8J+EpWKlAw3SxE+V4LGW6dajwEZfiZsrlkgva7kMWcXn0rGMd+UauEpwCXdg/WdBtf1qUkMZHejOBr5hMOo9zEF425CoSvKQVJcXgm23LrW3SKeEvzq5M49Y9atoHlJtHRi4l9qXwmBmzKAbOqBsl2T1iXi9RxmIwI0uTsDaH2lhveaPhimnhPjILu6S5UHAZ5JFgTG1UfEP1MAkYeAMo/qUQHNwAkSyQNTJvFaY4AqwjolQLqBDwGI5ifaeXmPFfCl4KmVbQ6GrjMcv5LZ6WleP4pLlZc3+X9q6soYXOorePP5X8vd4QI5BvKCARG1IxMNb6EFrX5g8var5UH8zEEPMG2hHPd/elqUkgsCOrHa5f7a1mvWqf6hQWlXlUbS8+UwWf8aqWF8ZJIJCkqUDDEsCQwdikS2thtWwlkgamTyYbgsdwRtVQ4DyCW/tMh7OAbR9BWPZWsLDcuA8No5TsVPNrdB1WtT2BDc7bdaHCWCPqL8j1FQEHMQXOYQbAcj7VvUFfGJBkhzHqOZeXjWnAEhrHax9daUtGVykAFSSl2nkXNutOUIJclTv1u5Ju9tOdE0JGEZ1tPv6vRrw5PKQbO+5/L0rBISXBDs884EHpRY6FLcBRTZyG93itkWExOl0hW4ePp9edVcHgUozZQznMXiXA8svq9W8HBygpk7vNmvvdvxqAS4eZ62PW1WAsp8xTycak3AbXQ/hqt4hjnJnSBAPl5lmkFwHIHOzjS5h8SQspBdOUuQADeA+ztVbiAomwY4ifKFF5IUyUjoOu1Sea8cOJnSjHABSlwUl4UXcwAfag8L4R1OFEKQM7JhRAPmAOhY1f/VmH/wD2hJIZsMO1gdZ2et3wngEYYAQFJLAqWr5pLBvURHu9NrEm1V4fwXC+IoqJxgoZgTYATJd1bP7G1W+O8STwyU/ESo5yrKEskQw9JgCINV+E4lasPFVwxY4a2CFIBWWAOVQc5QrzMA7SHql+tfFkY+FgrCnMlCIORBfMCx8rLDBLTJ62Nep0zMDxfiDCFKbkEtqz+WbVscZw6ThYbniMRSklSjgspWZQGYLOg/49a8tg+ILSGCon3vXr/wBCcIOI+McRSlDBSFhJUrK0u4zpDRVjMu9C8RScPhMNHmDoSCDf5gtlHUufasnwjFSzFRDqOgIGj7+x5NT/ABpCG8qQHUZDsRNnMXrGQWIrGa48+ecunqVcapmSWZwQwnT5gX/mnJRi4iHGYIcjR1HUBtOlYyMYAO9e08NAOCnDJCULQA7Oc5SLTIJMpDO2jPVOLrxvkx+ExlOEJDMCDa1pOka1YHAKGGVqTDh3kySxn+mGB+zVrYfDJJSoH4xISE4iUJBKxZRH93Mu7F3sanC+MKxOLHDLTlIK8ysx8wSMoGGlLuSSSb+V4LTqcXTcUeH4ZizJKWazkFRtHLf6tTPGeDS2X5kEQFB1AuIBgEu1rTUeNoTwhXnxAkKAKUPmWpxox+WXCrHevG+JfqXGxQU5ilJMz5lf9lfYd3vWPG1m8pPY1+Foc/7if/JP/wCq6sfLUV08a8+R7LjPElIA+YhwFEiNxDAd/wCKs8Nxma2UkOGFoPPblyo1JKtQw2+h0PbalowGLfDALMCAMsl/w86x3r1LuBxCsSSSA5At6P8AxS8MJCwZYWEGdjIo8BXnyrABIhWbViQ8WO371PE4bM7EwQBEXe003DiripCcqw4ckKsQXsbQxZx/g0GHiOTl35TrpaGPKtH/AE7oDCVKbkNQN3If07iijhAkljlP163c1nuew5KmOTKQbvpeQ++vejxgUqfN2vFzfeq6MR1M/mcB7B7H8501ZKWtef5FJcBAUCSJAO/49OzqfLH+aqYoWR5VJSXBmQQ4e3Q3p+aWlxqfyIiqI5eI49tecUGGSlQAv9j+etQddK7MG5k7Cxf871om8bhJBISUnciRIliRpvy1qpx3DTh3ckyCbJSoP2zPG1GvHgQYZvZm2ml4qlHGCWASgBFwrzLyqVL6JKX5nrVQwP1V4epCk4hKiMSBmUVKGUASTvdtJrR/SvjK8RJwCrZQKjcC4bUsw6PWv4r4f8fhWbMtM4bC5yyIOoJG7hPOvnmHilCgpJYpLg7EUzuMcv617fxR+G4hPFJBCFnJjAaKZwsa7GZcbqrxniWOnExlqQGSpRIH5vfvW949+p/jYGHholS0j4mpDGEjm4+m9aXhn6ZRhYacVcs+ZylISYaTZIe/KKdxXt4vE4dSWzJKdZBDjcPetLwPxZeCohJZK8oxISTlBNswLQSDuHr0PE8IeIdKUOgM68qoG6UljofMWfavKcRhFCik3BILcvt+9M7c+XTe8bxZDRc9iwH3rDUZrviVBpnHJjhe7qytcVWwPEcTDPkWQ9xcHsYphW4qtiIrV4nhcbnhv6rxTjYWdWXDDghPkHmDZjo9jO2k1c/Vf6iwVhKMAedKsxxBABechuSbEn3ryhTSyKpxdpyOxMcrUVLUVKNyS5PUmuApIpoNPixR5K6pzmurWOe19CxFJJDDpAdn/wAtrehXiWYFy99zvvvO2lV8RRKYSGeHEgHRxYBn0vSnUBqkdSAzmOZgV5de13GMFhQZ3MNEb+watAF05mAcCwaOWl/vVHGWVp1JSoiDmJa5iSHBE13AJWghChCrJLHLD36/k0QtLBw1HME2YO28Bw+thvNVBiqcBKCSTMgeVId2MaGeWrw5aJkMzTzH9V/elrQkAtPmh23e37VWalPicAqlPzA+skOTtz/irKXtaTdpDlo/NqcnAKXIEiXEsHAD/wBtx61XxcNwW+YWDX/zWPVQoLiHlum2jxtUqBTvIeNZi3JqrP5QQe2voLs1WDxeXDSoAKI0IJs9vataQYh8zXAOzfxalBLjXf8Aa2tFhIK5sIJ66Wgi8+m9NyM9mJvcft+c6QFK05k5oAnrBygC5s8bDeqnh2KV4+ISFMMUaG4ytmfkBpVvAxVfEcAFRAG1lEkPpCidopvE4ZRikgIScZAWkKYlJSybiZCknsRvVewv8AnKUq0IYclAkxu4IHKIrwv6s8LOFxBJAAxPONg/zB+p969dx/iK0YiUhKFFYLJRmSHAZiHLAsHNZuP+l/jJzYmMVYx2lCbthpF2m/4dSjl3Mea/TeOMPiEny5rIK1BKEkhsylEFgA/PaWr3H+kCjhpUta1BQLhggMCMqEEOdTmUXEMBp854nh1YayhUKSZ/NRWn4d4+vCDEZmHkJLZdL6hiY96379MTlnVfV/AVI4ZC0YyifOVZlNlcwEgtqLO7kV86/WWBhqxlYuECELNizh5EXG0gW51n43jWLiuVYjqDFLwANkvCSOTFn5VUGIzyVFQYk2ZwYGsgFz6VrjxZ58pYUimChCaNNdJHnriKBQplAa3ghRFBlpzVBRQ3KXlqWomrgKZFrmrqlqit4Htjw8FnLaJvGgs4tbSuxuFTYKKwCJYiQDGVUvPtFqjBITKSyXBTytLuxEcppicUqBJj+2XNi+jhue/SvmParqRkP9IN0wXgQ+w3mi4fFI8uXmCr0nfzOX2olcGbg5n1vDHfSdajDGUEK33kXj3HoBT3pWMPi85LhiGszGGLaQQb89Gpx6duUs3Ss9WHLF2Ft20DQ4mnIWUOkkl92cCDpfToCK0l/C43/bKFZRfKVObw/l1FgC4near8IgLxGUSAAf8A6w7c2pycFJTD5gkXnMeXbf71UQsFR0YD7b96zyiHi8EUkhSZJ3O7x70OQB2sIHR7vTVLJHmcjSddLm3T70vGDz9W+1Wz4dAYMCNo/PSixFPDx9NusfWpUBq4h9L6Du5nrFIUWOhB2p1K/HcMtSQcNWVSSCG1Yuznp+9R4rhhWTFKlghaEuVMoJJOYFOhu5DCGq/ghiGE/nvVLjvBvi4yjDJSCoiMwlKWjkfQUUWJX4UnCScROLjIUBKviF2YeUMJ80VjjiuKL5cTFbRz9SRWjw+FiWUvMlL5JdtH7W9a9L4T4InESMMpIWoM6/KlIILKDeZSjcaQ1jR5b6ZvHXy3HcKL3cu++r1ANbv6p8KOFiFwxcpWNlCsYJrpxrheunZib01ApQp2HXfi58h5aIJrk1Ndo40AFcUVJTUtFJLCKFqJQoaMbiGqQmpaprUWorqmurSeoWIPlSpLlrXG5GlMWSlClKMsG6C4YszkiTtRA4XyMQbwSAwd7G1IC058pDhYYCwFgNOXKvk691guA49ZCQT5UgtlZ+jDR496uKYglTJFy/l7wWqfgpShSgCEhSsoh20BaCdH/elYas75sMkBwWykQWfzNqNq3PXZOXwoxAGhmLpMsHcAgBpO+tDjcCc2YktoLD/5EfMR6UOHxCMPzKzpQTyIcsSSAXM+jVONjlfmSoBLsnyuVPBJcwCS2+sU9AeKghSVJUQkf0wXEGCJcUasHIpSViQYPIh2eHggg/Wk4eI4yqZKk2aygFMpjoz2PZ6fj8QpR80QAG1YNP0ovtoGKhLNldxdzDGLWFCtJJjUgTYFtxyoeMGgcGHMTyN9IrkLCibsbgNcCL9WrPL3BRISwd3L2vpflZqEYMWJ6coIa4Mj8aowwt2YB7C5P2o/hzlU3pAYWu561at/CM2VnsbTcaiRoXHoacnjEhJyJAJGXcf1Ek2EBUD70nGw8oATlI6G3epw8DMwBBUqGkaxLNN6tq2/hXXguWAM/f6616XwPiDi4In/AHeHIZ/6sMl09WPl7isFa7BTgpJGZyS1ikh2uLjnej8O45WBiDEHMKBsUn5gWLtrGoo49XR5Rrfq/ghxPD/HysrMUYpAYOZwljSwKTP9Kd6+WrSQWNxFfZOD4LNjnBxjmRiZgkAqyYalPlWlL6Ei4JZXKvn36q8HyHOAxSci+Zs4ncH2rp6rn/Jx+vNAUxIoRRJr0cHmpoNS9ADRPXZzTXGuNca1ABVDUmhobiRXVz1xNJc9dQ5q6ov/2Q==">
            <a:hlinkClick r:id="rId3"/>
          </p:cNvPr>
          <p:cNvSpPr>
            <a:spLocks noChangeAspect="1" noChangeArrowheads="1"/>
          </p:cNvSpPr>
          <p:nvPr/>
        </p:nvSpPr>
        <p:spPr bwMode="auto">
          <a:xfrm>
            <a:off x="0" y="-1790700"/>
            <a:ext cx="3790950" cy="3743325"/>
          </a:xfrm>
          <a:prstGeom prst="rect">
            <a:avLst/>
          </a:prstGeom>
          <a:noFill/>
        </p:spPr>
        <p:txBody>
          <a:bodyPr vert="horz" wrap="square" lIns="91440" tIns="45720" rIns="91440" bIns="45720" numCol="1" anchor="t" anchorCtr="0" compatLnSpc="1">
            <a:prstTxWarp prst="textNoShape">
              <a:avLst/>
            </a:prstTxWarp>
          </a:bodyPr>
          <a:lstStyle/>
          <a:p>
            <a:endParaRPr lang="ja-JP" altLang="en-US"/>
          </a:p>
        </p:txBody>
      </p:sp>
      <p:pic>
        <p:nvPicPr>
          <p:cNvPr id="8" name="図 7"/>
          <p:cNvPicPr/>
          <p:nvPr/>
        </p:nvPicPr>
        <p:blipFill>
          <a:blip r:embed="rId4" cstate="print"/>
          <a:srcRect l="35354" t="16216" b="5405"/>
          <a:stretch>
            <a:fillRect/>
          </a:stretch>
        </p:blipFill>
        <p:spPr bwMode="auto">
          <a:xfrm>
            <a:off x="971600" y="404664"/>
            <a:ext cx="7704856" cy="619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35590" t="17029" b="4609"/>
          <a:stretch>
            <a:fillRect/>
          </a:stretch>
        </p:blipFill>
        <p:spPr bwMode="auto">
          <a:xfrm>
            <a:off x="1259632" y="260648"/>
            <a:ext cx="6912768" cy="63093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8864" y="-27384"/>
            <a:ext cx="8229600" cy="1143000"/>
          </a:xfrm>
        </p:spPr>
        <p:txBody>
          <a:bodyPr/>
          <a:lstStyle/>
          <a:p>
            <a:r>
              <a:rPr lang="ja-JP" altLang="en-US" dirty="0" smtClean="0"/>
              <a:t>都心の航空写真（</a:t>
            </a:r>
            <a:r>
              <a:rPr lang="en-US" altLang="ja-JP" dirty="0" smtClean="0"/>
              <a:t>1997</a:t>
            </a:r>
            <a:r>
              <a:rPr lang="ja-JP" altLang="en-US" dirty="0" smtClean="0"/>
              <a:t>年）　</a:t>
            </a:r>
            <a:endParaRPr kumimoji="1" lang="ja-JP" altLang="en-US" dirty="0"/>
          </a:p>
        </p:txBody>
      </p:sp>
      <p:pic>
        <p:nvPicPr>
          <p:cNvPr id="44034" name="Picture 2" descr="http://1.bp.blogspot.com/-Bqo5X8Q9NIM/UirTXH3_S8I/AAAAAAAAIIE/4Evrcg5ydm8/s1600/19971231%E5%85%AD%E6%9C%AC%E6%9C%A8%E3%83%92%E3%83%AB%E3%82%BA.jpg"/>
          <p:cNvPicPr>
            <a:picLocks noChangeAspect="1" noChangeArrowheads="1"/>
          </p:cNvPicPr>
          <p:nvPr/>
        </p:nvPicPr>
        <p:blipFill>
          <a:blip r:embed="rId3" cstate="print"/>
          <a:srcRect/>
          <a:stretch>
            <a:fillRect/>
          </a:stretch>
        </p:blipFill>
        <p:spPr bwMode="auto">
          <a:xfrm>
            <a:off x="330247" y="1052736"/>
            <a:ext cx="8634241" cy="567742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p:spPr>
        <p:txBody>
          <a:bodyPr/>
          <a:lstStyle/>
          <a:p>
            <a:r>
              <a:rPr lang="ja-JP" altLang="en-US" dirty="0" smtClean="0"/>
              <a:t>六本木ヒルズ</a:t>
            </a:r>
            <a:endParaRPr kumimoji="1" lang="ja-JP" altLang="en-US" dirty="0"/>
          </a:p>
        </p:txBody>
      </p:sp>
      <p:pic>
        <p:nvPicPr>
          <p:cNvPr id="24578" name="Picture 2" descr="http://1.bp.blogspot.com/-jDXnv8ymdi4/UirTXbdPRVI/AAAAAAAAIII/VHhb4hETyW8/s1600/20120904%E5%85%AD%E6%9C%AC%E6%9C%A8%E3%83%92%E3%83%AB%E3%82%BA.jpg"/>
          <p:cNvPicPr>
            <a:picLocks noChangeAspect="1" noChangeArrowheads="1"/>
          </p:cNvPicPr>
          <p:nvPr/>
        </p:nvPicPr>
        <p:blipFill>
          <a:blip r:embed="rId3" cstate="print"/>
          <a:srcRect/>
          <a:stretch>
            <a:fillRect/>
          </a:stretch>
        </p:blipFill>
        <p:spPr bwMode="auto">
          <a:xfrm>
            <a:off x="63500" y="1207963"/>
            <a:ext cx="8743751" cy="574942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kumimoji="1" lang="ja-JP" altLang="en-US" dirty="0" smtClean="0"/>
              <a:t>東京圏の変遷</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戦前は山手線の中　東京市と東京府</a:t>
            </a:r>
            <a:endParaRPr kumimoji="1" lang="en-US" altLang="ja-JP" dirty="0" smtClean="0"/>
          </a:p>
          <a:p>
            <a:r>
              <a:rPr lang="ja-JP" altLang="en-US" dirty="0" smtClean="0"/>
              <a:t>戦後　山手線の外に拡大　</a:t>
            </a:r>
            <a:endParaRPr lang="en-US" altLang="ja-JP" dirty="0" smtClean="0"/>
          </a:p>
          <a:p>
            <a:pPr>
              <a:buNone/>
            </a:pPr>
            <a:r>
              <a:rPr lang="ja-JP" altLang="en-US" dirty="0" smtClean="0"/>
              <a:t>　　　　（日本の人口</a:t>
            </a:r>
            <a:r>
              <a:rPr lang="en-US" altLang="ja-JP" dirty="0" smtClean="0"/>
              <a:t>8</a:t>
            </a:r>
            <a:r>
              <a:rPr lang="ja-JP" altLang="en-US" dirty="0" smtClean="0"/>
              <a:t>千万人が</a:t>
            </a:r>
            <a:r>
              <a:rPr lang="en-US" altLang="ja-JP" dirty="0" smtClean="0"/>
              <a:t>1</a:t>
            </a:r>
            <a:r>
              <a:rPr lang="ja-JP" altLang="en-US" dirty="0" smtClean="0"/>
              <a:t>億</a:t>
            </a:r>
            <a:r>
              <a:rPr lang="en-US" altLang="ja-JP" dirty="0" smtClean="0"/>
              <a:t>3</a:t>
            </a:r>
            <a:r>
              <a:rPr lang="ja-JP" altLang="en-US" dirty="0" smtClean="0"/>
              <a:t>千万人に）</a:t>
            </a:r>
            <a:endParaRPr lang="en-US" altLang="ja-JP" dirty="0" smtClean="0"/>
          </a:p>
          <a:p>
            <a:r>
              <a:rPr kumimoji="1" lang="ja-JP" altLang="en-US" dirty="0" smtClean="0"/>
              <a:t>住宅建設と鉄道延伸（通勤手当）</a:t>
            </a:r>
            <a:endParaRPr kumimoji="1" lang="en-US" altLang="ja-JP" dirty="0" smtClean="0"/>
          </a:p>
          <a:p>
            <a:r>
              <a:rPr lang="ja-JP" altLang="en-US" dirty="0" smtClean="0"/>
              <a:t>集団就職列車（</a:t>
            </a:r>
            <a:r>
              <a:rPr lang="en-US" altLang="ja-JP" dirty="0" smtClean="0"/>
              <a:t>ALWAYS</a:t>
            </a:r>
            <a:r>
              <a:rPr lang="ja-JP" altLang="en-US" dirty="0" smtClean="0"/>
              <a:t>　三丁目の夕日）</a:t>
            </a:r>
            <a:endParaRPr lang="en-US" altLang="ja-JP" dirty="0" smtClean="0"/>
          </a:p>
          <a:p>
            <a:r>
              <a:rPr kumimoji="1" lang="ja-JP" altLang="en-US" dirty="0" smtClean="0"/>
              <a:t>再び人口減少時代（人口</a:t>
            </a:r>
            <a:r>
              <a:rPr kumimoji="1" lang="en-US" altLang="ja-JP" dirty="0" smtClean="0"/>
              <a:t>1</a:t>
            </a:r>
            <a:r>
              <a:rPr kumimoji="1" lang="ja-JP" altLang="en-US" dirty="0" smtClean="0"/>
              <a:t>億人を割る時代）</a:t>
            </a:r>
            <a:endParaRPr kumimoji="1" lang="en-US" altLang="ja-JP" dirty="0" smtClean="0"/>
          </a:p>
          <a:p>
            <a:r>
              <a:rPr lang="ja-JP" altLang="en-US" dirty="0" smtClean="0"/>
              <a:t>東京外延部の緑地消滅、廃屋群</a:t>
            </a:r>
            <a:endParaRPr kumimoji="1" lang="ja-JP"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11560" y="2174999"/>
            <a:ext cx="7772400" cy="3342233"/>
          </a:xfrm>
          <a:solidFill>
            <a:srgbClr val="FFFF00"/>
          </a:solidFill>
          <a:ln w="76200">
            <a:solidFill>
              <a:schemeClr val="tx1"/>
            </a:solidFill>
          </a:ln>
        </p:spPr>
        <p:txBody>
          <a:bodyPr>
            <a:normAutofit/>
          </a:bodyPr>
          <a:lstStyle/>
          <a:p>
            <a:r>
              <a:rPr lang="ja-JP" altLang="en-US" sz="6000" dirty="0" smtClean="0">
                <a:solidFill>
                  <a:schemeClr val="tx1">
                    <a:lumMod val="95000"/>
                    <a:lumOff val="5000"/>
                  </a:schemeClr>
                </a:solidFill>
              </a:rPr>
              <a:t>都市環境情報論</a:t>
            </a:r>
            <a:r>
              <a:rPr lang="en-US" altLang="ja-JP" sz="6000" dirty="0" smtClean="0">
                <a:solidFill>
                  <a:schemeClr val="tx1">
                    <a:lumMod val="95000"/>
                    <a:lumOff val="5000"/>
                  </a:schemeClr>
                </a:solidFill>
              </a:rPr>
              <a:t/>
            </a:r>
            <a:br>
              <a:rPr lang="en-US" altLang="ja-JP" sz="6000" dirty="0" smtClean="0">
                <a:solidFill>
                  <a:schemeClr val="tx1">
                    <a:lumMod val="95000"/>
                    <a:lumOff val="5000"/>
                  </a:schemeClr>
                </a:solidFill>
              </a:rPr>
            </a:br>
            <a:r>
              <a:rPr lang="ja-JP" altLang="en-US" sz="6000" dirty="0" smtClean="0">
                <a:solidFill>
                  <a:schemeClr val="tx1">
                    <a:lumMod val="95000"/>
                    <a:lumOff val="5000"/>
                  </a:schemeClr>
                </a:solidFill>
              </a:rPr>
              <a:t>講義ノート</a:t>
            </a:r>
            <a:r>
              <a:rPr lang="en-US" altLang="ja-JP" sz="6000" dirty="0" smtClean="0">
                <a:solidFill>
                  <a:schemeClr val="tx1">
                    <a:lumMod val="95000"/>
                    <a:lumOff val="5000"/>
                  </a:schemeClr>
                </a:solidFill>
              </a:rPr>
              <a:t/>
            </a:r>
            <a:br>
              <a:rPr lang="en-US" altLang="ja-JP" sz="6000" dirty="0" smtClean="0">
                <a:solidFill>
                  <a:schemeClr val="tx1">
                    <a:lumMod val="95000"/>
                    <a:lumOff val="5000"/>
                  </a:schemeClr>
                </a:solidFill>
              </a:rPr>
            </a:br>
            <a:r>
              <a:rPr lang="ja-JP" altLang="en-US" sz="6000" dirty="0" smtClean="0">
                <a:solidFill>
                  <a:schemeClr val="tx1">
                    <a:lumMod val="95000"/>
                    <a:lumOff val="5000"/>
                  </a:schemeClr>
                </a:solidFill>
              </a:rPr>
              <a:t>①世界の都市間競争</a:t>
            </a:r>
            <a:endParaRPr kumimoji="1" lang="ja-JP" altLang="en-US" sz="6000"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r>
              <a:rPr lang="ja-JP" altLang="en-US" dirty="0" smtClean="0"/>
              <a:t>「二地域居住」の背景</a:t>
            </a:r>
            <a:endParaRPr kumimoji="1" lang="ja-JP" altLang="en-US" dirty="0"/>
          </a:p>
        </p:txBody>
      </p:sp>
      <p:sp>
        <p:nvSpPr>
          <p:cNvPr id="3" name="コンテンツ プレースホルダ 2"/>
          <p:cNvSpPr>
            <a:spLocks noGrp="1"/>
          </p:cNvSpPr>
          <p:nvPr>
            <p:ph idx="1"/>
          </p:nvPr>
        </p:nvSpPr>
        <p:spPr>
          <a:xfrm>
            <a:off x="457200" y="1960240"/>
            <a:ext cx="8229600" cy="4565104"/>
          </a:xfrm>
        </p:spPr>
        <p:txBody>
          <a:bodyPr>
            <a:normAutofit/>
          </a:bodyPr>
          <a:lstStyle/>
          <a:p>
            <a:r>
              <a:rPr kumimoji="1" lang="ja-JP" altLang="en-US" dirty="0" smtClean="0"/>
              <a:t>東京周辺の自然が失われたことの</a:t>
            </a:r>
            <a:r>
              <a:rPr lang="ja-JP" altLang="en-US" dirty="0" smtClean="0"/>
              <a:t>裏返し減少</a:t>
            </a:r>
            <a:endParaRPr lang="en-US" altLang="ja-JP" dirty="0" smtClean="0"/>
          </a:p>
          <a:p>
            <a:r>
              <a:rPr kumimoji="1" lang="ja-JP" altLang="en-US" dirty="0" smtClean="0"/>
              <a:t>東京周辺にも自然は豊富であった。</a:t>
            </a:r>
            <a:endParaRPr kumimoji="1" lang="en-US" altLang="ja-JP" dirty="0" smtClean="0"/>
          </a:p>
          <a:p>
            <a:r>
              <a:rPr lang="ja-JP" altLang="en-US" dirty="0" smtClean="0">
                <a:solidFill>
                  <a:srgbClr val="FF0000"/>
                </a:solidFill>
              </a:rPr>
              <a:t>「二地域居住」</a:t>
            </a:r>
            <a:r>
              <a:rPr lang="ja-JP" altLang="en-US" dirty="0" smtClean="0"/>
              <a:t>の発想はその事実を忘却したことから生まれている</a:t>
            </a:r>
            <a:endParaRPr kumimoji="1" lang="en-US" altLang="ja-JP" dirty="0" smtClean="0"/>
          </a:p>
          <a:p>
            <a:r>
              <a:rPr lang="ja-JP" altLang="en-US" dirty="0" smtClean="0"/>
              <a:t>ではどうして東京われたのか周辺の自然は失われたのか</a:t>
            </a:r>
            <a:endParaRPr lang="en-US" altLang="ja-JP" dirty="0" smtClean="0"/>
          </a:p>
          <a:p>
            <a:endParaRPr kumimoji="1" lang="ja-JP"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0.gstatic.com/images?q=tbn:ANd9GcQJbaZAKpbaBWdNp4xGsc9ucliDoQn_Mf33ZnKx5GAKlP6jpgFo">
            <a:hlinkClick r:id="rId3"/>
          </p:cNvPr>
          <p:cNvPicPr>
            <a:picLocks noChangeAspect="1" noChangeArrowheads="1"/>
          </p:cNvPicPr>
          <p:nvPr/>
        </p:nvPicPr>
        <p:blipFill>
          <a:blip r:embed="rId4" cstate="print"/>
          <a:srcRect/>
          <a:stretch>
            <a:fillRect/>
          </a:stretch>
        </p:blipFill>
        <p:spPr bwMode="auto">
          <a:xfrm>
            <a:off x="248816" y="260648"/>
            <a:ext cx="8512946" cy="659735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stat.ameba.jp/user_images/20140119/16/mori-arch-econo/07/72/j/o0500033312818780125.jpg">
            <a:hlinkClick r:id="rId3"/>
          </p:cNvPr>
          <p:cNvPicPr>
            <a:picLocks noChangeAspect="1" noChangeArrowheads="1"/>
          </p:cNvPicPr>
          <p:nvPr/>
        </p:nvPicPr>
        <p:blipFill>
          <a:blip r:embed="rId4" cstate="print"/>
          <a:srcRect/>
          <a:stretch>
            <a:fillRect/>
          </a:stretch>
        </p:blipFill>
        <p:spPr bwMode="auto">
          <a:xfrm>
            <a:off x="611559" y="620688"/>
            <a:ext cx="8217127" cy="547260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at.ameba.jp/user_images/20140119/16/mori-arch-econo/3d/9f/j/o0600040012818749079.jpg">
            <a:hlinkClick r:id="rId3"/>
          </p:cNvPr>
          <p:cNvPicPr>
            <a:picLocks noChangeAspect="1" noChangeArrowheads="1"/>
          </p:cNvPicPr>
          <p:nvPr/>
        </p:nvPicPr>
        <p:blipFill>
          <a:blip r:embed="rId4" cstate="print"/>
          <a:srcRect/>
          <a:stretch>
            <a:fillRect/>
          </a:stretch>
        </p:blipFill>
        <p:spPr bwMode="auto">
          <a:xfrm>
            <a:off x="172052" y="692696"/>
            <a:ext cx="8576412" cy="571227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stat.ameba.jp/user_images/20140119/16/mori-arch-econo/f0/00/j/o0427032512818749081.jpg">
            <a:hlinkClick r:id="rId3"/>
          </p:cNvPr>
          <p:cNvPicPr>
            <a:picLocks noChangeAspect="1" noChangeArrowheads="1"/>
          </p:cNvPicPr>
          <p:nvPr/>
        </p:nvPicPr>
        <p:blipFill>
          <a:blip r:embed="rId4" cstate="print"/>
          <a:srcRect/>
          <a:stretch>
            <a:fillRect/>
          </a:stretch>
        </p:blipFill>
        <p:spPr bwMode="auto">
          <a:xfrm>
            <a:off x="4870504" y="477391"/>
            <a:ext cx="3877960" cy="2951609"/>
          </a:xfrm>
          <a:prstGeom prst="rect">
            <a:avLst/>
          </a:prstGeom>
          <a:noFill/>
        </p:spPr>
      </p:pic>
      <p:pic>
        <p:nvPicPr>
          <p:cNvPr id="72708" name="Picture 4" descr="http://stat.ameba.jp/user_images/20140119/16/mori-arch-econo/f6/f2/j/o0500036112818780126.jpg">
            <a:hlinkClick r:id="rId5"/>
          </p:cNvPr>
          <p:cNvPicPr>
            <a:picLocks noChangeAspect="1" noChangeArrowheads="1"/>
          </p:cNvPicPr>
          <p:nvPr/>
        </p:nvPicPr>
        <p:blipFill>
          <a:blip r:embed="rId6" cstate="print"/>
          <a:srcRect/>
          <a:stretch>
            <a:fillRect/>
          </a:stretch>
        </p:blipFill>
        <p:spPr bwMode="auto">
          <a:xfrm>
            <a:off x="251520" y="3541908"/>
            <a:ext cx="4032448" cy="2911428"/>
          </a:xfrm>
          <a:prstGeom prst="rect">
            <a:avLst/>
          </a:prstGeom>
          <a:noFill/>
        </p:spPr>
      </p:pic>
      <p:pic>
        <p:nvPicPr>
          <p:cNvPr id="72710" name="Picture 6" descr="http://stat.ameba.jp/user_images/20140119/16/mori-arch-econo/df/4d/j/o0400030012818780124.jpg">
            <a:hlinkClick r:id="rId7"/>
          </p:cNvPr>
          <p:cNvPicPr>
            <a:picLocks noChangeAspect="1" noChangeArrowheads="1"/>
          </p:cNvPicPr>
          <p:nvPr/>
        </p:nvPicPr>
        <p:blipFill>
          <a:blip r:embed="rId8" cstate="print"/>
          <a:srcRect/>
          <a:stretch>
            <a:fillRect/>
          </a:stretch>
        </p:blipFill>
        <p:spPr bwMode="auto">
          <a:xfrm>
            <a:off x="5724128" y="4239090"/>
            <a:ext cx="2952328" cy="2214246"/>
          </a:xfrm>
          <a:prstGeom prst="rect">
            <a:avLst/>
          </a:prstGeom>
          <a:noFill/>
        </p:spPr>
      </p:pic>
      <p:pic>
        <p:nvPicPr>
          <p:cNvPr id="72712" name="Picture 8" descr="http://stat.ameba.jp/user_images/20140119/17/mori-arch-econo/09/f6/j/o0400030012818802071.jpg">
            <a:hlinkClick r:id="rId9"/>
          </p:cNvPr>
          <p:cNvPicPr>
            <a:picLocks noChangeAspect="1" noChangeArrowheads="1"/>
          </p:cNvPicPr>
          <p:nvPr/>
        </p:nvPicPr>
        <p:blipFill>
          <a:blip r:embed="rId10" cstate="print"/>
          <a:srcRect/>
          <a:stretch>
            <a:fillRect/>
          </a:stretch>
        </p:blipFill>
        <p:spPr bwMode="auto">
          <a:xfrm>
            <a:off x="683568" y="368660"/>
            <a:ext cx="3312368" cy="248427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714202"/>
          </a:xfrm>
          <a:solidFill>
            <a:srgbClr val="FFFF00"/>
          </a:solidFill>
          <a:ln w="12700">
            <a:solidFill>
              <a:schemeClr val="tx1"/>
            </a:solidFill>
          </a:ln>
        </p:spPr>
        <p:txBody>
          <a:bodyPr>
            <a:normAutofit fontScale="90000"/>
          </a:bodyPr>
          <a:lstStyle/>
          <a:p>
            <a:r>
              <a:rPr lang="ja-JP" altLang="en-US" b="1" dirty="0" smtClean="0"/>
              <a:t>スペイン最大級の建築的失敗どんどん悪化中 </a:t>
            </a:r>
            <a:r>
              <a:rPr lang="en-US" altLang="ja-JP" b="1" dirty="0" smtClean="0"/>
              <a:t/>
            </a:r>
            <a:br>
              <a:rPr lang="en-US" altLang="ja-JP" b="1" dirty="0" smtClean="0"/>
            </a:br>
            <a:r>
              <a:rPr lang="en-US" altLang="ja-JP" sz="2700" b="1" dirty="0" smtClean="0"/>
              <a:t>http://ameblo.jp/mori-arch-econo/entry-11752854169.html</a:t>
            </a:r>
            <a:endParaRPr kumimoji="1" lang="ja-JP" altLang="en-US" sz="2700" dirty="0"/>
          </a:p>
        </p:txBody>
      </p:sp>
      <p:sp>
        <p:nvSpPr>
          <p:cNvPr id="3" name="コンテンツ プレースホルダ 2"/>
          <p:cNvSpPr>
            <a:spLocks noGrp="1"/>
          </p:cNvSpPr>
          <p:nvPr>
            <p:ph idx="1"/>
          </p:nvPr>
        </p:nvSpPr>
        <p:spPr>
          <a:xfrm>
            <a:off x="457200" y="2503437"/>
            <a:ext cx="8229600" cy="4525963"/>
          </a:xfrm>
        </p:spPr>
        <p:txBody>
          <a:bodyPr>
            <a:normAutofit fontScale="70000" lnSpcReduction="20000"/>
          </a:bodyPr>
          <a:lstStyle/>
          <a:p>
            <a:r>
              <a:rPr lang="ja-JP" altLang="en-US" dirty="0" smtClean="0"/>
              <a:t>博物館と芸術の複合施設は、</a:t>
            </a:r>
            <a:r>
              <a:rPr lang="en-US" altLang="ja-JP" dirty="0" smtClean="0"/>
              <a:t>10</a:t>
            </a:r>
            <a:r>
              <a:rPr lang="ja-JP" altLang="en-US" dirty="0" smtClean="0"/>
              <a:t>億ユーロ、当初予算の</a:t>
            </a:r>
            <a:r>
              <a:rPr lang="en-US" altLang="ja-JP" dirty="0" smtClean="0"/>
              <a:t>4</a:t>
            </a:r>
            <a:r>
              <a:rPr lang="ja-JP" altLang="en-US" dirty="0" smtClean="0"/>
              <a:t>倍</a:t>
            </a:r>
            <a:r>
              <a:rPr lang="en-US" altLang="ja-JP" dirty="0" smtClean="0"/>
              <a:t>2005</a:t>
            </a:r>
            <a:r>
              <a:rPr lang="ja-JP" altLang="en-US" dirty="0" smtClean="0"/>
              <a:t>年に完成</a:t>
            </a:r>
            <a:endParaRPr lang="en-US" altLang="ja-JP" dirty="0" smtClean="0"/>
          </a:p>
          <a:p>
            <a:r>
              <a:rPr lang="ja-JP" altLang="en-US" dirty="0" smtClean="0"/>
              <a:t>予想された来訪者数をまったく達成できていない</a:t>
            </a:r>
            <a:endParaRPr lang="en-US" altLang="ja-JP" dirty="0" smtClean="0"/>
          </a:p>
          <a:p>
            <a:r>
              <a:rPr lang="ja-JP" altLang="en-US" dirty="0" smtClean="0"/>
              <a:t>バレンシア出身の建築家サンティアゴ</a:t>
            </a:r>
            <a:r>
              <a:rPr lang="en-US" altLang="ja-JP" dirty="0" smtClean="0"/>
              <a:t>·</a:t>
            </a:r>
            <a:r>
              <a:rPr lang="ja-JP" altLang="en-US" dirty="0" smtClean="0"/>
              <a:t>カラトラバによって設計</a:t>
            </a:r>
            <a:endParaRPr lang="en-US" altLang="ja-JP" dirty="0" smtClean="0"/>
          </a:p>
          <a:p>
            <a:r>
              <a:rPr lang="ja-JP" altLang="en-US" dirty="0" smtClean="0"/>
              <a:t>スペインブームに沸いた時代に計画され、そして末期を迎えつつある壮大な都市プロジェクトの一つだ。 </a:t>
            </a:r>
            <a:r>
              <a:rPr lang="en-US" altLang="ja-JP" dirty="0" smtClean="0"/>
              <a:t>2008</a:t>
            </a:r>
            <a:r>
              <a:rPr lang="ja-JP" altLang="en-US" dirty="0" smtClean="0"/>
              <a:t>年の金融危機によるバレンシアの経済崩壊もあってこのプロジェクトの状況はさらに悪化している。</a:t>
            </a:r>
            <a:endParaRPr lang="en-US" altLang="ja-JP" dirty="0" smtClean="0"/>
          </a:p>
          <a:p>
            <a:r>
              <a:rPr lang="ja-JP" altLang="en-US" dirty="0" smtClean="0"/>
              <a:t>２年前に政府から４５億ユーロの救済資金が芸術科学都市に投入された。この施設運営がここまで悪化するはずはないと思われていたが、事実はそうなってしまった。 </a:t>
            </a:r>
            <a:br>
              <a:rPr lang="ja-JP" altLang="en-US" dirty="0" smtClean="0"/>
            </a:br>
            <a:r>
              <a:rPr lang="ja-JP" altLang="en-US" dirty="0" smtClean="0"/>
              <a:t>それは完成後</a:t>
            </a:r>
            <a:r>
              <a:rPr lang="en-US" altLang="ja-JP" dirty="0" smtClean="0"/>
              <a:t>7</a:t>
            </a:r>
            <a:r>
              <a:rPr lang="ja-JP" altLang="en-US" dirty="0" smtClean="0"/>
              <a:t>年ですでに施設の一部が崩壊し始めていることだ。</a:t>
            </a:r>
            <a:br>
              <a:rPr lang="ja-JP" altLang="en-US" dirty="0" smtClean="0"/>
            </a:br>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prstDash val="solid"/>
          </a:ln>
        </p:spPr>
        <p:txBody>
          <a:bodyPr/>
          <a:lstStyle/>
          <a:p>
            <a:r>
              <a:rPr kumimoji="1" lang="ja-JP" altLang="en-US" dirty="0" smtClean="0"/>
              <a:t>フロリダの例</a:t>
            </a:r>
            <a:endParaRPr kumimoji="1" lang="ja-JP" altLang="en-US" dirty="0"/>
          </a:p>
        </p:txBody>
      </p:sp>
      <p:pic>
        <p:nvPicPr>
          <p:cNvPr id="4" name="図 3" descr="2_e51"/>
          <p:cNvPicPr/>
          <p:nvPr/>
        </p:nvPicPr>
        <p:blipFill>
          <a:blip r:embed="rId3" cstate="print"/>
          <a:srcRect/>
          <a:stretch>
            <a:fillRect/>
          </a:stretch>
        </p:blipFill>
        <p:spPr bwMode="auto">
          <a:xfrm>
            <a:off x="4355976" y="3789040"/>
            <a:ext cx="4679392" cy="3045938"/>
          </a:xfrm>
          <a:prstGeom prst="rect">
            <a:avLst/>
          </a:prstGeom>
          <a:noFill/>
          <a:ln w="9525">
            <a:noFill/>
            <a:miter lim="800000"/>
            <a:headEnd/>
            <a:tailEnd/>
          </a:ln>
        </p:spPr>
      </p:pic>
      <p:pic>
        <p:nvPicPr>
          <p:cNvPr id="5" name="図 4" descr="3_e46"/>
          <p:cNvPicPr/>
          <p:nvPr/>
        </p:nvPicPr>
        <p:blipFill>
          <a:blip r:embed="rId4" cstate="print"/>
          <a:srcRect/>
          <a:stretch>
            <a:fillRect/>
          </a:stretch>
        </p:blipFill>
        <p:spPr bwMode="auto">
          <a:xfrm>
            <a:off x="251520" y="1484784"/>
            <a:ext cx="5367371" cy="367240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4" name="Picture 4" descr="6_e33"/>
          <p:cNvPicPr>
            <a:picLocks noChangeAspect="1" noChangeArrowheads="1"/>
          </p:cNvPicPr>
          <p:nvPr/>
        </p:nvPicPr>
        <p:blipFill>
          <a:blip r:embed="rId3" cstate="print"/>
          <a:srcRect/>
          <a:stretch>
            <a:fillRect/>
          </a:stretch>
        </p:blipFill>
        <p:spPr bwMode="auto">
          <a:xfrm>
            <a:off x="539552" y="404664"/>
            <a:ext cx="5524500" cy="3609976"/>
          </a:xfrm>
          <a:prstGeom prst="rect">
            <a:avLst/>
          </a:prstGeom>
          <a:noFill/>
        </p:spPr>
      </p:pic>
      <p:pic>
        <p:nvPicPr>
          <p:cNvPr id="6" name="図 5" descr="8_e26"/>
          <p:cNvPicPr/>
          <p:nvPr/>
        </p:nvPicPr>
        <p:blipFill>
          <a:blip r:embed="rId4" cstate="print"/>
          <a:srcRect/>
          <a:stretch>
            <a:fillRect/>
          </a:stretch>
        </p:blipFill>
        <p:spPr bwMode="auto">
          <a:xfrm>
            <a:off x="4283968" y="3396578"/>
            <a:ext cx="4716016" cy="334479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9050">
            <a:solidFill>
              <a:schemeClr val="tx1"/>
            </a:solidFill>
          </a:ln>
        </p:spPr>
        <p:txBody>
          <a:bodyPr/>
          <a:lstStyle/>
          <a:p>
            <a:r>
              <a:rPr kumimoji="1" lang="ja-JP" altLang="en-US" dirty="0" smtClean="0"/>
              <a:t>南アフリカ　スラム観光</a:t>
            </a:r>
            <a:endParaRPr kumimoji="1" lang="ja-JP" altLang="en-US" dirty="0"/>
          </a:p>
        </p:txBody>
      </p:sp>
      <p:pic>
        <p:nvPicPr>
          <p:cNvPr id="54274" name="Picture 2" descr="shanty1"/>
          <p:cNvPicPr>
            <a:picLocks noChangeAspect="1" noChangeArrowheads="1"/>
          </p:cNvPicPr>
          <p:nvPr/>
        </p:nvPicPr>
        <p:blipFill>
          <a:blip r:embed="rId3" cstate="print"/>
          <a:srcRect/>
          <a:stretch>
            <a:fillRect/>
          </a:stretch>
        </p:blipFill>
        <p:spPr bwMode="auto">
          <a:xfrm>
            <a:off x="271636" y="1897359"/>
            <a:ext cx="5524500" cy="2971801"/>
          </a:xfrm>
          <a:prstGeom prst="rect">
            <a:avLst/>
          </a:prstGeom>
          <a:noFill/>
        </p:spPr>
      </p:pic>
      <p:pic>
        <p:nvPicPr>
          <p:cNvPr id="54276" name="Picture 4" descr="shanty2"/>
          <p:cNvPicPr>
            <a:picLocks noChangeAspect="1" noChangeArrowheads="1"/>
          </p:cNvPicPr>
          <p:nvPr/>
        </p:nvPicPr>
        <p:blipFill>
          <a:blip r:embed="rId4" cstate="print"/>
          <a:srcRect/>
          <a:stretch>
            <a:fillRect/>
          </a:stretch>
        </p:blipFill>
        <p:spPr bwMode="auto">
          <a:xfrm>
            <a:off x="3584004" y="3707084"/>
            <a:ext cx="5524500" cy="296227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2700">
            <a:solidFill>
              <a:schemeClr val="accent1"/>
            </a:solidFill>
          </a:ln>
        </p:spPr>
        <p:txBody>
          <a:bodyPr/>
          <a:lstStyle/>
          <a:p>
            <a:r>
              <a:rPr kumimoji="1" lang="ja-JP" altLang="en-US" dirty="0" smtClean="0"/>
              <a:t>アルゼンチン　カミニート</a:t>
            </a:r>
            <a:endParaRPr kumimoji="1" lang="ja-JP" altLang="en-US" dirty="0"/>
          </a:p>
        </p:txBody>
      </p:sp>
      <p:pic>
        <p:nvPicPr>
          <p:cNvPr id="73730" name="Picture 2" descr="C:\Users\teramae\Desktop\860OKMZO\IMG_0420.JPG"/>
          <p:cNvPicPr>
            <a:picLocks noChangeAspect="1" noChangeArrowheads="1"/>
          </p:cNvPicPr>
          <p:nvPr/>
        </p:nvPicPr>
        <p:blipFill>
          <a:blip r:embed="rId3" cstate="print"/>
          <a:srcRect/>
          <a:stretch>
            <a:fillRect/>
          </a:stretch>
        </p:blipFill>
        <p:spPr bwMode="auto">
          <a:xfrm>
            <a:off x="0" y="2757113"/>
            <a:ext cx="9144000" cy="283212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2290266"/>
          </a:xfrm>
          <a:ln>
            <a:solidFill>
              <a:schemeClr val="accent1"/>
            </a:solidFill>
          </a:ln>
        </p:spPr>
        <p:txBody>
          <a:bodyPr>
            <a:noAutofit/>
          </a:bodyPr>
          <a:lstStyle/>
          <a:p>
            <a:r>
              <a:rPr lang="ja-JP" altLang="en-US" sz="2800" b="1" dirty="0" smtClean="0"/>
              <a:t>外資主導で「不動産バブル」発火</a:t>
            </a:r>
            <a:br>
              <a:rPr lang="ja-JP" altLang="en-US" sz="2800" b="1" dirty="0" smtClean="0"/>
            </a:br>
            <a:r>
              <a:rPr lang="ja-JP" altLang="en-US" sz="2800" b="1" dirty="0" smtClean="0"/>
              <a:t>超低金利と円安で「日本買い」。品薄で利回り低下、地方拡散と、はや黄信号が点滅するが。</a:t>
            </a:r>
            <a:br>
              <a:rPr lang="ja-JP" altLang="en-US" sz="2800" b="1" dirty="0" smtClean="0"/>
            </a:br>
            <a:r>
              <a:rPr lang="en-US" altLang="ja-JP" sz="2800" dirty="0" smtClean="0"/>
              <a:t>2015</a:t>
            </a:r>
            <a:r>
              <a:rPr lang="ja-JP" altLang="en-US" sz="2800" dirty="0" smtClean="0"/>
              <a:t>年</a:t>
            </a:r>
            <a:r>
              <a:rPr lang="en-US" altLang="ja-JP" sz="2800" dirty="0" smtClean="0"/>
              <a:t>3</a:t>
            </a:r>
            <a:r>
              <a:rPr lang="ja-JP" altLang="en-US" sz="2800" dirty="0" smtClean="0"/>
              <a:t>月号 </a:t>
            </a:r>
            <a:r>
              <a:rPr lang="en-US" altLang="ja-JP" sz="2800" dirty="0" smtClean="0"/>
              <a:t>BUSINESS</a:t>
            </a:r>
            <a:endParaRPr kumimoji="1" lang="ja-JP" altLang="en-US" sz="2800" dirty="0"/>
          </a:p>
        </p:txBody>
      </p:sp>
      <p:pic>
        <p:nvPicPr>
          <p:cNvPr id="4098" name="Picture 2" descr="http://facta.co.jp/article/images/201503/201503_020_1.jpg"/>
          <p:cNvPicPr>
            <a:picLocks noChangeAspect="1" noChangeArrowheads="1"/>
          </p:cNvPicPr>
          <p:nvPr/>
        </p:nvPicPr>
        <p:blipFill>
          <a:blip r:embed="rId3" cstate="print"/>
          <a:srcRect/>
          <a:stretch>
            <a:fillRect/>
          </a:stretch>
        </p:blipFill>
        <p:spPr bwMode="auto">
          <a:xfrm>
            <a:off x="1523727" y="2882253"/>
            <a:ext cx="5784577" cy="3846747"/>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lstStyle/>
          <a:p>
            <a:r>
              <a:rPr kumimoji="1" lang="ja-JP" altLang="en-US" dirty="0" smtClean="0"/>
              <a:t>日本では？</a:t>
            </a:r>
            <a:endParaRPr kumimoji="1" lang="ja-JP" altLang="en-US" dirty="0"/>
          </a:p>
        </p:txBody>
      </p:sp>
      <p:pic>
        <p:nvPicPr>
          <p:cNvPr id="8" name="Picture 8" descr="http://chaos99.sakura.ne.jp/wp-content/uploads/2013/03/IMG7_64098.jpg"/>
          <p:cNvPicPr>
            <a:picLocks noChangeAspect="1" noChangeArrowheads="1"/>
          </p:cNvPicPr>
          <p:nvPr/>
        </p:nvPicPr>
        <p:blipFill>
          <a:blip r:embed="rId3" cstate="print"/>
          <a:srcRect/>
          <a:stretch>
            <a:fillRect/>
          </a:stretch>
        </p:blipFill>
        <p:spPr bwMode="auto">
          <a:xfrm>
            <a:off x="63500" y="2859360"/>
            <a:ext cx="5715000" cy="3810000"/>
          </a:xfrm>
          <a:prstGeom prst="rect">
            <a:avLst/>
          </a:prstGeom>
          <a:noFill/>
        </p:spPr>
      </p:pic>
      <p:pic>
        <p:nvPicPr>
          <p:cNvPr id="9" name="Picture 6" descr="20091026225155"/>
          <p:cNvPicPr>
            <a:picLocks noChangeAspect="1" noChangeArrowheads="1"/>
          </p:cNvPicPr>
          <p:nvPr/>
        </p:nvPicPr>
        <p:blipFill>
          <a:blip r:embed="rId4" cstate="print"/>
          <a:srcRect/>
          <a:stretch>
            <a:fillRect/>
          </a:stretch>
        </p:blipFill>
        <p:spPr bwMode="auto">
          <a:xfrm>
            <a:off x="4534222" y="2093192"/>
            <a:ext cx="4286250" cy="2847976"/>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2700">
            <a:solidFill>
              <a:schemeClr val="tx1"/>
            </a:solidFill>
          </a:ln>
        </p:spPr>
        <p:txBody>
          <a:bodyPr>
            <a:normAutofit fontScale="90000"/>
          </a:bodyPr>
          <a:lstStyle/>
          <a:p>
            <a:r>
              <a:rPr kumimoji="1" lang="ja-JP" altLang="en-US" dirty="0" smtClean="0"/>
              <a:t>加賀観音</a:t>
            </a:r>
            <a:r>
              <a:rPr kumimoji="1" lang="en-US" altLang="ja-JP" dirty="0" smtClean="0"/>
              <a:t/>
            </a:r>
            <a:br>
              <a:rPr kumimoji="1" lang="en-US" altLang="ja-JP" dirty="0" smtClean="0"/>
            </a:br>
            <a:r>
              <a:rPr lang="ja-JP" altLang="en-US" dirty="0" smtClean="0"/>
              <a:t>日本地方には数多く存在</a:t>
            </a:r>
            <a:endParaRPr kumimoji="1" lang="ja-JP" altLang="en-US" dirty="0"/>
          </a:p>
        </p:txBody>
      </p:sp>
      <p:pic>
        <p:nvPicPr>
          <p:cNvPr id="24578" name="Picture 2" descr="加賀観音"/>
          <p:cNvPicPr>
            <a:picLocks noChangeAspect="1" noChangeArrowheads="1"/>
          </p:cNvPicPr>
          <p:nvPr/>
        </p:nvPicPr>
        <p:blipFill>
          <a:blip r:embed="rId3" cstate="print"/>
          <a:srcRect/>
          <a:stretch>
            <a:fillRect/>
          </a:stretch>
        </p:blipFill>
        <p:spPr bwMode="auto">
          <a:xfrm>
            <a:off x="1105644" y="1700808"/>
            <a:ext cx="6562700" cy="492202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28575">
            <a:solidFill>
              <a:schemeClr val="tx1"/>
            </a:solidFill>
          </a:ln>
        </p:spPr>
        <p:txBody>
          <a:bodyPr/>
          <a:lstStyle/>
          <a:p>
            <a:r>
              <a:rPr kumimoji="1" lang="ja-JP" altLang="en-US" dirty="0" smtClean="0"/>
              <a:t>都市デザイン</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考えて残すものなのか、自然と残ったものなのか？</a:t>
            </a:r>
            <a:endParaRPr kumimoji="1" lang="en-US" altLang="ja-JP" dirty="0" smtClean="0"/>
          </a:p>
          <a:p>
            <a:r>
              <a:rPr lang="ja-JP" altLang="en-US" dirty="0" smtClean="0">
                <a:solidFill>
                  <a:srgbClr val="FF0000"/>
                </a:solidFill>
              </a:rPr>
              <a:t>生物進化　中立的</a:t>
            </a:r>
            <a:r>
              <a:rPr lang="ja-JP" altLang="en-US" dirty="0" smtClean="0"/>
              <a:t>　環境に適合したものが生き残ってきた</a:t>
            </a:r>
            <a:endParaRPr lang="en-US" altLang="ja-JP" dirty="0" smtClean="0"/>
          </a:p>
          <a:p>
            <a:r>
              <a:rPr kumimoji="1" lang="ja-JP" altLang="en-US" dirty="0" smtClean="0"/>
              <a:t>糖尿病の遺伝子　食糧危機時には種として生き乗れる確率の高い遺伝子</a:t>
            </a:r>
            <a:endParaRPr kumimoji="1" lang="en-US" altLang="ja-JP" dirty="0" smtClean="0"/>
          </a:p>
          <a:p>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052736"/>
            <a:ext cx="8229600" cy="4464496"/>
          </a:xfrm>
          <a:solidFill>
            <a:srgbClr val="FFFF00"/>
          </a:solidFill>
        </p:spPr>
        <p:txBody>
          <a:bodyPr>
            <a:normAutofit/>
          </a:bodyPr>
          <a:lstStyle/>
          <a:p>
            <a:pPr algn="l"/>
            <a:r>
              <a:rPr lang="ja-JP" altLang="en-US" sz="6000" b="1" dirty="0" smtClean="0"/>
              <a:t>ＣＮＮニュース</a:t>
            </a:r>
            <a:r>
              <a:rPr lang="en-US" altLang="ja-JP" sz="6000" b="1" dirty="0" smtClean="0"/>
              <a:t/>
            </a:r>
            <a:br>
              <a:rPr lang="en-US" altLang="ja-JP" sz="6000" b="1" dirty="0" smtClean="0"/>
            </a:br>
            <a:r>
              <a:rPr lang="en-US" altLang="ja-JP" b="1" dirty="0"/>
              <a:t/>
            </a:r>
            <a:br>
              <a:rPr lang="en-US" altLang="ja-JP" b="1" dirty="0"/>
            </a:br>
            <a:r>
              <a:rPr lang="ja-JP" altLang="en-US" b="1" dirty="0" smtClean="0"/>
              <a:t>昨年の観光客数</a:t>
            </a:r>
            <a:r>
              <a:rPr lang="en-US" altLang="ja-JP" b="1" dirty="0" smtClean="0"/>
              <a:t/>
            </a:r>
            <a:br>
              <a:rPr lang="en-US" altLang="ja-JP" b="1" dirty="0" smtClean="0"/>
            </a:br>
            <a:r>
              <a:rPr lang="ja-JP" altLang="en-US" b="1" dirty="0" smtClean="0"/>
              <a:t>ロンドンの世界一宣言</a:t>
            </a:r>
            <a:r>
              <a:rPr lang="en-US" altLang="ja-JP" b="1" dirty="0" smtClean="0"/>
              <a:t/>
            </a:r>
            <a:br>
              <a:rPr lang="en-US" altLang="ja-JP" b="1" dirty="0" smtClean="0"/>
            </a:br>
            <a:r>
              <a:rPr lang="ja-JP" altLang="en-US" b="1" dirty="0" smtClean="0"/>
              <a:t>パリが反論　</a:t>
            </a:r>
            <a:endParaRPr kumimoji="1" lang="ja-JP"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7344816"/>
          </a:xfrm>
        </p:spPr>
        <p:txBody>
          <a:bodyPr>
            <a:normAutofit/>
          </a:bodyPr>
          <a:lstStyle/>
          <a:p>
            <a:r>
              <a:rPr lang="ja-JP" altLang="en-US" dirty="0" smtClean="0"/>
              <a:t> 英国家統計局、２０１３年７～９月にロンドン訪問客は４９０万人</a:t>
            </a:r>
            <a:r>
              <a:rPr lang="ja-JP" altLang="en-US" dirty="0"/>
              <a:t>、</a:t>
            </a:r>
            <a:r>
              <a:rPr lang="ja-JP" altLang="en-US" dirty="0" smtClean="0"/>
              <a:t>前年同期比２０％増加、過去最高。このペースなら年間</a:t>
            </a:r>
            <a:r>
              <a:rPr lang="ja-JP" altLang="en-US" dirty="0" smtClean="0">
                <a:solidFill>
                  <a:srgbClr val="FF0000"/>
                </a:solidFill>
              </a:rPr>
              <a:t>１６００万人超</a:t>
            </a:r>
          </a:p>
          <a:p>
            <a:r>
              <a:rPr lang="ja-JP" altLang="en-US" dirty="0" smtClean="0"/>
              <a:t>市長はロンドンの魅力について「博物館、美術館があり、劇場も世界一充実。欧州の都市で最も緑が多く、スポーツの競技場も多い、犯罪発生率が低い。世界中から人々が集まってくるのも不思議ではない」</a:t>
            </a:r>
          </a:p>
          <a:p>
            <a:r>
              <a:rPr lang="ja-JP" altLang="en-US" dirty="0" smtClean="0"/>
              <a:t>昨年はオリンピックに加え、</a:t>
            </a:r>
            <a:r>
              <a:rPr lang="ja-JP" altLang="en-US" dirty="0" smtClean="0">
                <a:solidFill>
                  <a:srgbClr val="FF0000"/>
                </a:solidFill>
              </a:rPr>
              <a:t>ウィリアム王子とキャサリン妃の長男が誕生</a:t>
            </a:r>
            <a:r>
              <a:rPr lang="ja-JP" altLang="en-US" dirty="0" smtClean="0"/>
              <a:t>、ウェストエンドで人気ミュージカル「</a:t>
            </a:r>
            <a:r>
              <a:rPr lang="ja-JP" altLang="en-US" dirty="0" smtClean="0">
                <a:solidFill>
                  <a:srgbClr val="FF0000"/>
                </a:solidFill>
              </a:rPr>
              <a:t>ブック・オブ・モルモン</a:t>
            </a:r>
            <a:r>
              <a:rPr lang="ja-JP" altLang="en-US" dirty="0" smtClean="0"/>
              <a:t>」が上演。ロンドン塔、セント・ポール大聖堂等の観光名所も、来訪者が前年を大きく上回</a:t>
            </a:r>
          </a:p>
          <a:p>
            <a:endParaRPr kumimoji="1"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normAutofit/>
          </a:bodyPr>
          <a:lstStyle/>
          <a:p>
            <a:r>
              <a:rPr lang="ja-JP" altLang="en-US" dirty="0" smtClean="0"/>
              <a:t>パリ副市長は「五輪の前後はロンドンに人が集まったかもしれないが、世界一という触れ込みは事実に反す」と主張</a:t>
            </a:r>
          </a:p>
          <a:p>
            <a:r>
              <a:rPr lang="ja-JP" altLang="en-US" dirty="0" smtClean="0"/>
              <a:t>１２年のデータによると、近郊を含めた</a:t>
            </a:r>
            <a:r>
              <a:rPr lang="ja-JP" altLang="en-US" dirty="0" smtClean="0">
                <a:solidFill>
                  <a:srgbClr val="FF0000"/>
                </a:solidFill>
              </a:rPr>
              <a:t>パリ大都市圏</a:t>
            </a:r>
            <a:r>
              <a:rPr lang="ja-JP" altLang="en-US" dirty="0" smtClean="0"/>
              <a:t>では国内外からの観光客が合計</a:t>
            </a:r>
            <a:r>
              <a:rPr lang="ja-JP" altLang="en-US" dirty="0" smtClean="0">
                <a:solidFill>
                  <a:srgbClr val="FF0000"/>
                </a:solidFill>
              </a:rPr>
              <a:t>２９００万人</a:t>
            </a:r>
            <a:r>
              <a:rPr lang="ja-JP" altLang="en-US" dirty="0" smtClean="0"/>
              <a:t>に達した。これに対し、</a:t>
            </a:r>
            <a:r>
              <a:rPr lang="ja-JP" altLang="en-US" dirty="0" smtClean="0">
                <a:solidFill>
                  <a:srgbClr val="FF0000"/>
                </a:solidFill>
              </a:rPr>
              <a:t>１０倍の面積</a:t>
            </a:r>
            <a:r>
              <a:rPr lang="ja-JP" altLang="en-US" dirty="0" smtClean="0"/>
              <a:t>がある</a:t>
            </a:r>
            <a:r>
              <a:rPr lang="ja-JP" altLang="en-US" dirty="0" smtClean="0">
                <a:solidFill>
                  <a:srgbClr val="FF0000"/>
                </a:solidFill>
              </a:rPr>
              <a:t>ロンドン大都市圏</a:t>
            </a:r>
            <a:r>
              <a:rPr lang="ja-JP" altLang="en-US" dirty="0" smtClean="0"/>
              <a:t>の観光客は</a:t>
            </a:r>
            <a:r>
              <a:rPr lang="ja-JP" altLang="en-US" dirty="0" smtClean="0">
                <a:solidFill>
                  <a:srgbClr val="FF0000"/>
                </a:solidFill>
              </a:rPr>
              <a:t>２７６０万人</a:t>
            </a:r>
            <a:r>
              <a:rPr lang="ja-JP" altLang="en-US" dirty="0" smtClean="0"/>
              <a:t>にとどまったという。</a:t>
            </a:r>
          </a:p>
          <a:p>
            <a:endParaRPr kumimoji="1" lang="ja-JP" altLang="en-US" dirty="0"/>
          </a:p>
        </p:txBody>
      </p:sp>
      <p:sp>
        <p:nvSpPr>
          <p:cNvPr id="4" name="タイトル 1"/>
          <p:cNvSpPr>
            <a:spLocks noGrp="1"/>
          </p:cNvSpPr>
          <p:nvPr>
            <p:ph type="title"/>
          </p:nvPr>
        </p:nvSpPr>
        <p:spPr>
          <a:xfrm>
            <a:off x="457200" y="274638"/>
            <a:ext cx="8229600" cy="1143000"/>
          </a:xfrm>
          <a:solidFill>
            <a:srgbClr val="FFFF00"/>
          </a:solidFill>
          <a:ln w="28575">
            <a:solidFill>
              <a:schemeClr val="tx1"/>
            </a:solidFill>
          </a:ln>
        </p:spPr>
        <p:txBody>
          <a:bodyPr/>
          <a:lstStyle/>
          <a:p>
            <a:r>
              <a:rPr lang="ja-JP" altLang="en-US" dirty="0" smtClean="0"/>
              <a:t>パリの反論</a:t>
            </a:r>
            <a:endParaRPr kumimoji="1" lang="ja-JP"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48680"/>
            <a:ext cx="8229600" cy="2592288"/>
          </a:xfrm>
          <a:ln w="12700">
            <a:solidFill>
              <a:schemeClr val="tx1"/>
            </a:solidFill>
          </a:ln>
        </p:spPr>
        <p:txBody>
          <a:bodyPr>
            <a:noAutofit/>
          </a:bodyPr>
          <a:lstStyle/>
          <a:p>
            <a:r>
              <a:rPr kumimoji="1" lang="ja-JP" altLang="en-US" sz="6000" dirty="0" smtClean="0"/>
              <a:t>都市の魅力</a:t>
            </a:r>
            <a:r>
              <a:rPr kumimoji="1" lang="en-US" altLang="ja-JP" sz="6000" dirty="0" smtClean="0"/>
              <a:t/>
            </a:r>
            <a:br>
              <a:rPr kumimoji="1" lang="en-US" altLang="ja-JP" sz="6000" dirty="0" smtClean="0"/>
            </a:br>
            <a:r>
              <a:rPr lang="ja-JP" altLang="en-US" sz="6000" dirty="0" smtClean="0"/>
              <a:t>訪問者数で競う時代</a:t>
            </a:r>
            <a:endParaRPr kumimoji="1" lang="ja-JP" altLang="en-US" sz="6000" dirty="0"/>
          </a:p>
        </p:txBody>
      </p:sp>
      <p:sp>
        <p:nvSpPr>
          <p:cNvPr id="5" name="タイトル 1"/>
          <p:cNvSpPr txBox="1">
            <a:spLocks/>
          </p:cNvSpPr>
          <p:nvPr/>
        </p:nvSpPr>
        <p:spPr>
          <a:xfrm>
            <a:off x="539552" y="3438128"/>
            <a:ext cx="8047112" cy="251115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mj-lt"/>
                <a:ea typeface="+mj-ea"/>
                <a:cs typeface="+mj-cs"/>
              </a:rPr>
              <a:t>外国からの旅行者数</a:t>
            </a:r>
            <a:endParaRPr kumimoji="1" lang="en-US" altLang="ja-JP" sz="5400" b="1"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5400" b="1" i="0" u="none" strike="noStrike" kern="1200" cap="none" spc="0" normalizeH="0" baseline="0" noProof="0" dirty="0" smtClean="0">
                <a:ln>
                  <a:noFill/>
                </a:ln>
                <a:solidFill>
                  <a:schemeClr val="tx1"/>
                </a:solidFill>
                <a:effectLst/>
                <a:uLnTx/>
                <a:uFillTx/>
                <a:latin typeface="+mj-lt"/>
                <a:ea typeface="+mj-ea"/>
                <a:cs typeface="+mj-cs"/>
              </a:rPr>
              <a:t>都市別トップは？</a:t>
            </a:r>
            <a:endParaRPr kumimoji="1" lang="ja-JP" altLang="en-US" sz="5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b="1" dirty="0"/>
              <a:t>一位</a:t>
            </a:r>
            <a:r>
              <a:rPr lang="ja-JP" altLang="en-US" b="1" dirty="0" smtClean="0"/>
              <a:t>香港、二位シンガポール　</a:t>
            </a:r>
            <a:endParaRPr kumimoji="1" lang="ja-JP" altLang="en-US" dirty="0"/>
          </a:p>
        </p:txBody>
      </p:sp>
      <p:pic>
        <p:nvPicPr>
          <p:cNvPr id="1026" name="Picture 2" descr="http://www.cnn.co.jp/storage/2014/01/29/880a1694371776b306a5a330db33d5ca/hong-kong-night.jpg"/>
          <p:cNvPicPr>
            <a:picLocks noChangeAspect="1" noChangeArrowheads="1"/>
          </p:cNvPicPr>
          <p:nvPr/>
        </p:nvPicPr>
        <p:blipFill>
          <a:blip r:embed="rId3" cstate="print"/>
          <a:srcRect/>
          <a:stretch>
            <a:fillRect/>
          </a:stretch>
        </p:blipFill>
        <p:spPr bwMode="auto">
          <a:xfrm>
            <a:off x="1572344" y="1340768"/>
            <a:ext cx="6096000" cy="3429000"/>
          </a:xfrm>
          <a:prstGeom prst="rect">
            <a:avLst/>
          </a:prstGeom>
          <a:noFill/>
        </p:spPr>
      </p:pic>
      <p:sp>
        <p:nvSpPr>
          <p:cNvPr id="4" name="正方形/長方形 3"/>
          <p:cNvSpPr/>
          <p:nvPr/>
        </p:nvSpPr>
        <p:spPr>
          <a:xfrm>
            <a:off x="251520" y="5085184"/>
            <a:ext cx="8747908" cy="2062103"/>
          </a:xfrm>
          <a:prstGeom prst="rect">
            <a:avLst/>
          </a:prstGeom>
        </p:spPr>
        <p:txBody>
          <a:bodyPr wrap="square">
            <a:spAutoFit/>
          </a:bodyPr>
          <a:lstStyle/>
          <a:p>
            <a:r>
              <a:rPr lang="ja-JP" altLang="en-US" sz="3200" dirty="0" smtClean="0"/>
              <a:t>香港は中国からの旅行者が全体の６割</a:t>
            </a:r>
            <a:endParaRPr lang="en-US" altLang="ja-JP" sz="3200" dirty="0" smtClean="0"/>
          </a:p>
          <a:p>
            <a:r>
              <a:rPr lang="ja-JP" altLang="en-US" sz="3200" dirty="0" smtClean="0"/>
              <a:t>中国政府が買い物ツアーを規制する法律を施行</a:t>
            </a:r>
            <a:endParaRPr lang="en-US" altLang="ja-JP" sz="3200" dirty="0" smtClean="0"/>
          </a:p>
          <a:p>
            <a:r>
              <a:rPr lang="ja-JP" altLang="en-US" sz="3200" dirty="0" smtClean="0"/>
              <a:t>今後の統計にはその影響が現れる可能性</a:t>
            </a:r>
          </a:p>
          <a:p>
            <a:endParaRPr lang="en-US" altLang="ja-JP" sz="3200" dirty="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404664"/>
            <a:ext cx="8964488" cy="6768752"/>
          </a:xfrm>
        </p:spPr>
        <p:txBody>
          <a:bodyPr>
            <a:normAutofit fontScale="92500"/>
          </a:bodyPr>
          <a:lstStyle/>
          <a:p>
            <a:r>
              <a:rPr lang="ja-JP" altLang="en-US" dirty="0" smtClean="0"/>
              <a:t> </a:t>
            </a:r>
            <a:r>
              <a:rPr lang="ja-JP" altLang="en-US" sz="4000" dirty="0" smtClean="0"/>
              <a:t>英市場調査会社ユーロモニター、外国からの旅行者が多い都市ランキングを発表</a:t>
            </a:r>
            <a:endParaRPr lang="en-US" altLang="ja-JP" sz="4000" dirty="0" smtClean="0"/>
          </a:p>
          <a:p>
            <a:r>
              <a:rPr lang="ja-JP" altLang="en-US" sz="4000" dirty="0" smtClean="0"/>
              <a:t>アジア太平洋地域の都市が上位１００カ所のうち３２カ所　マカオ（５位）、クアラルンプール（６位）、深セン（７位）</a:t>
            </a:r>
          </a:p>
          <a:p>
            <a:r>
              <a:rPr lang="ja-JP" altLang="en-US" sz="4000" dirty="0" smtClean="0"/>
              <a:t>ロンドン４位、ニューヨーク８位、パリ１０位</a:t>
            </a:r>
          </a:p>
          <a:p>
            <a:r>
              <a:rPr lang="ja-JP" altLang="en-US" sz="4000" dirty="0" smtClean="0"/>
              <a:t>外国へ出て行く旅行者の数はドイツが最も多く、米国、英国、中国、ロシアが続く。１７年は中国、ドイツ、ロシアの順になると予想</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9050">
            <a:solidFill>
              <a:schemeClr val="accent1"/>
            </a:solidFill>
          </a:ln>
        </p:spPr>
        <p:txBody>
          <a:bodyPr>
            <a:normAutofit fontScale="90000"/>
          </a:bodyPr>
          <a:lstStyle/>
          <a:p>
            <a:r>
              <a:rPr lang="en-US" altLang="ja-JP" dirty="0" smtClean="0"/>
              <a:t>2023</a:t>
            </a:r>
            <a:r>
              <a:rPr lang="ja-JP" altLang="en-US" dirty="0" smtClean="0"/>
              <a:t>年に</a:t>
            </a:r>
            <a:r>
              <a:rPr lang="en-US" altLang="ja-JP" dirty="0" smtClean="0"/>
              <a:t>1</a:t>
            </a:r>
            <a:r>
              <a:rPr lang="ja-JP" altLang="en-US" dirty="0" smtClean="0"/>
              <a:t>億人と予想</a:t>
            </a:r>
            <a:r>
              <a:rPr lang="en-US" altLang="ja-JP" dirty="0" smtClean="0"/>
              <a:t/>
            </a:r>
            <a:br>
              <a:rPr lang="en-US" altLang="ja-JP" dirty="0" smtClean="0"/>
            </a:br>
            <a:r>
              <a:rPr lang="ja-JP" altLang="en-US" dirty="0" smtClean="0"/>
              <a:t>香港訪問の旅客数</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香港政府は１７日、旅客受け入れ能力に関する報告書を発表、同地を訪れる年間旅客数が２０１７年に７０００万人、２３年には１億人に達するとの見通し</a:t>
            </a:r>
            <a:endParaRPr lang="en-US" altLang="ja-JP" dirty="0" smtClean="0"/>
          </a:p>
          <a:p>
            <a:r>
              <a:rPr lang="ja-JP" altLang="en-US" dirty="0" smtClean="0"/>
              <a:t>報告書は、出入境管理施設や交通機関、観光地はこのペースの旅客増に対応できるとしながらも、ホテルは不足気味の状況が続くだろうと指摘</a:t>
            </a:r>
            <a:endParaRPr kumimoji="1" lang="ja-JP"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3752"/>
            <a:ext cx="8964488" cy="1143000"/>
          </a:xfrm>
          <a:ln>
            <a:solidFill>
              <a:schemeClr val="accent1"/>
            </a:solidFill>
          </a:ln>
        </p:spPr>
        <p:txBody>
          <a:bodyPr>
            <a:normAutofit fontScale="90000"/>
          </a:bodyPr>
          <a:lstStyle/>
          <a:p>
            <a:r>
              <a:rPr lang="ja-JP" altLang="en-US" dirty="0" smtClean="0"/>
              <a:t>「</a:t>
            </a:r>
            <a:r>
              <a:rPr lang="ja-JP" altLang="en-US" dirty="0" smtClean="0">
                <a:solidFill>
                  <a:srgbClr val="FF0000"/>
                </a:solidFill>
              </a:rPr>
              <a:t>安邦</a:t>
            </a:r>
            <a:r>
              <a:rPr lang="ja-JP" altLang="en-US" dirty="0" smtClean="0"/>
              <a:t>が</a:t>
            </a:r>
            <a:r>
              <a:rPr lang="en-US" altLang="ja-JP" dirty="0" smtClean="0"/>
              <a:t>1</a:t>
            </a:r>
            <a:r>
              <a:rPr lang="ja-JP" altLang="en-US" dirty="0" smtClean="0"/>
              <a:t>千億円級の物件を探している」</a:t>
            </a:r>
            <a:endParaRPr kumimoji="1" lang="ja-JP" altLang="en-US" dirty="0"/>
          </a:p>
        </p:txBody>
      </p:sp>
      <p:sp>
        <p:nvSpPr>
          <p:cNvPr id="3" name="コンテンツ プレースホルダ 2"/>
          <p:cNvSpPr>
            <a:spLocks noGrp="1"/>
          </p:cNvSpPr>
          <p:nvPr>
            <p:ph idx="1"/>
          </p:nvPr>
        </p:nvSpPr>
        <p:spPr>
          <a:xfrm>
            <a:off x="0" y="1268760"/>
            <a:ext cx="9144000" cy="5589240"/>
          </a:xfrm>
        </p:spPr>
        <p:txBody>
          <a:bodyPr>
            <a:normAutofit lnSpcReduction="10000"/>
          </a:bodyPr>
          <a:lstStyle/>
          <a:p>
            <a:r>
              <a:rPr lang="ja-JP" altLang="en-US" dirty="0" smtClean="0"/>
              <a:t>「</a:t>
            </a:r>
            <a:r>
              <a:rPr lang="ja-JP" altLang="en-US" dirty="0" smtClean="0"/>
              <a:t>安邦」とは、中国の安邦保険集団のこと</a:t>
            </a:r>
            <a:r>
              <a:rPr lang="ja-JP" altLang="en-US" dirty="0" smtClean="0"/>
              <a:t>。</a:t>
            </a:r>
            <a:r>
              <a:rPr lang="en-US" altLang="ja-JP" dirty="0" smtClean="0"/>
              <a:t>2014</a:t>
            </a:r>
            <a:r>
              <a:rPr lang="ja-JP" altLang="en-US" dirty="0" smtClean="0"/>
              <a:t>年</a:t>
            </a:r>
            <a:r>
              <a:rPr lang="en-US" altLang="ja-JP" dirty="0" smtClean="0"/>
              <a:t>10</a:t>
            </a:r>
            <a:r>
              <a:rPr lang="ja-JP" altLang="en-US" dirty="0" smtClean="0"/>
              <a:t>月に米国の最高級ホテル、ウォルドルフ・アストリア・ニューヨークを</a:t>
            </a:r>
            <a:r>
              <a:rPr lang="en-US" altLang="ja-JP" dirty="0" smtClean="0"/>
              <a:t>19</a:t>
            </a:r>
            <a:r>
              <a:rPr lang="ja-JP" altLang="en-US" dirty="0" smtClean="0"/>
              <a:t>億</a:t>
            </a:r>
            <a:r>
              <a:rPr lang="en-US" altLang="ja-JP" dirty="0" smtClean="0"/>
              <a:t>5</a:t>
            </a:r>
            <a:r>
              <a:rPr lang="ja-JP" altLang="en-US" dirty="0" smtClean="0"/>
              <a:t>千万ドル（約</a:t>
            </a:r>
            <a:r>
              <a:rPr lang="en-US" altLang="ja-JP" dirty="0" smtClean="0"/>
              <a:t>2​3​2​2</a:t>
            </a:r>
            <a:r>
              <a:rPr lang="ja-JP" altLang="en-US" dirty="0" smtClean="0"/>
              <a:t>億円）で</a:t>
            </a:r>
            <a:r>
              <a:rPr lang="ja-JP" altLang="en-US" dirty="0" smtClean="0"/>
              <a:t>買収。</a:t>
            </a:r>
            <a:endParaRPr lang="en-US" altLang="ja-JP" dirty="0" smtClean="0"/>
          </a:p>
          <a:p>
            <a:r>
              <a:rPr lang="en-US" altLang="ja-JP" dirty="0" smtClean="0"/>
              <a:t>2014</a:t>
            </a:r>
            <a:r>
              <a:rPr lang="ja-JP" altLang="en-US" dirty="0" smtClean="0"/>
              <a:t>年</a:t>
            </a:r>
            <a:r>
              <a:rPr lang="en-US" altLang="ja-JP" dirty="0" smtClean="0"/>
              <a:t>10</a:t>
            </a:r>
            <a:r>
              <a:rPr lang="ja-JP" altLang="en-US" dirty="0" smtClean="0"/>
              <a:t>月に</a:t>
            </a:r>
            <a:r>
              <a:rPr lang="ja-JP" altLang="en-US" dirty="0" smtClean="0"/>
              <a:t>は政府系投資</a:t>
            </a:r>
            <a:r>
              <a:rPr lang="ja-JP" altLang="en-US" dirty="0" smtClean="0"/>
              <a:t>ファンドの雄、シンガポール政府投資公社（</a:t>
            </a:r>
            <a:r>
              <a:rPr lang="en-US" altLang="ja-JP" dirty="0" smtClean="0"/>
              <a:t>GIC</a:t>
            </a:r>
            <a:r>
              <a:rPr lang="ja-JP" altLang="en-US" dirty="0" smtClean="0"/>
              <a:t>）が、東京駅八重洲口近くの超高層ビル「パシフィックセンチュリープレイス丸の内」（オフィス部分）を</a:t>
            </a:r>
            <a:r>
              <a:rPr lang="en-US" altLang="ja-JP" dirty="0" smtClean="0"/>
              <a:t>1​7​0​0</a:t>
            </a:r>
            <a:r>
              <a:rPr lang="ja-JP" altLang="en-US" dirty="0" smtClean="0"/>
              <a:t>億円で</a:t>
            </a:r>
            <a:r>
              <a:rPr lang="ja-JP" altLang="en-US" dirty="0" smtClean="0"/>
              <a:t>買収。</a:t>
            </a:r>
            <a:endParaRPr lang="ja-JP" altLang="en-US" dirty="0" smtClean="0"/>
          </a:p>
          <a:p>
            <a:r>
              <a:rPr lang="en-US" altLang="ja-JP" dirty="0" smtClean="0"/>
              <a:t>2​0​0​6</a:t>
            </a:r>
            <a:r>
              <a:rPr lang="ja-JP" altLang="en-US" dirty="0" smtClean="0"/>
              <a:t>年にダヴィンチ・アドバイザーズが</a:t>
            </a:r>
            <a:r>
              <a:rPr lang="en-US" altLang="ja-JP" dirty="0" smtClean="0"/>
              <a:t>2</a:t>
            </a:r>
            <a:r>
              <a:rPr lang="ja-JP" altLang="en-US" dirty="0" smtClean="0"/>
              <a:t>千億円の高値で取得、ダヴィンチ破綻後は米ファンドを経て</a:t>
            </a:r>
            <a:r>
              <a:rPr lang="en-US" altLang="ja-JP" dirty="0" smtClean="0"/>
              <a:t>GIC</a:t>
            </a:r>
            <a:r>
              <a:rPr lang="ja-JP" altLang="en-US" dirty="0" smtClean="0"/>
              <a:t>が家主となった</a:t>
            </a:r>
            <a:r>
              <a:rPr lang="ja-JP" altLang="en-US" dirty="0" smtClean="0"/>
              <a:t>。</a:t>
            </a:r>
            <a:endParaRPr lang="ja-JP" altLang="en-US" dirty="0" smtClean="0"/>
          </a:p>
          <a:p>
            <a:endParaRPr lang="ja-JP" altLang="en-US" dirty="0" smtClean="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C:\Users\teramae\Desktop\823WGTMA\IMG_1001.JPG"/>
          <p:cNvPicPr/>
          <p:nvPr/>
        </p:nvPicPr>
        <p:blipFill>
          <a:blip r:embed="rId3" cstate="print"/>
          <a:srcRect/>
          <a:stretch>
            <a:fillRect/>
          </a:stretch>
        </p:blipFill>
        <p:spPr bwMode="auto">
          <a:xfrm>
            <a:off x="1475656" y="1196752"/>
            <a:ext cx="6192688" cy="5445224"/>
          </a:xfrm>
          <a:prstGeom prst="rect">
            <a:avLst/>
          </a:prstGeom>
          <a:noFill/>
        </p:spPr>
      </p:pic>
      <p:sp>
        <p:nvSpPr>
          <p:cNvPr id="6" name="タイトル 1"/>
          <p:cNvSpPr>
            <a:spLocks noGrp="1"/>
          </p:cNvSpPr>
          <p:nvPr>
            <p:ph type="title"/>
          </p:nvPr>
        </p:nvSpPr>
        <p:spPr>
          <a:xfrm>
            <a:off x="457200" y="274638"/>
            <a:ext cx="8229600" cy="1143000"/>
          </a:xfrm>
          <a:solidFill>
            <a:srgbClr val="FFFF00"/>
          </a:solidFill>
        </p:spPr>
        <p:txBody>
          <a:bodyPr>
            <a:normAutofit/>
          </a:bodyPr>
          <a:lstStyle/>
          <a:p>
            <a:r>
              <a:rPr lang="ja-JP" altLang="en-US" b="1" dirty="0" smtClean="0"/>
              <a:t>ここはどこか？　</a:t>
            </a:r>
            <a:endParaRPr kumimoji="1" lang="ja-JP"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3" cstate="print"/>
          <a:srcRect l="24377" t="18705" r="24348" b="14471"/>
          <a:stretch>
            <a:fillRect/>
          </a:stretch>
        </p:blipFill>
        <p:spPr bwMode="auto">
          <a:xfrm>
            <a:off x="971600" y="260648"/>
            <a:ext cx="7416824" cy="6336704"/>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2008"/>
            <a:ext cx="8229600" cy="2132856"/>
          </a:xfrm>
          <a:solidFill>
            <a:srgbClr val="FFFF00"/>
          </a:solidFill>
          <a:ln>
            <a:solidFill>
              <a:schemeClr val="accent1"/>
            </a:solidFill>
            <a:prstDash val="solid"/>
          </a:ln>
        </p:spPr>
        <p:txBody>
          <a:bodyPr>
            <a:normAutofit/>
          </a:bodyPr>
          <a:lstStyle/>
          <a:p>
            <a:r>
              <a:rPr lang="ja-JP" altLang="en-US" b="1" dirty="0" smtClean="0"/>
              <a:t>アブダビ沖の「芸術と文化の島」構想　２０２０年完成へ</a:t>
            </a:r>
            <a:r>
              <a:rPr lang="en-US" altLang="ja-JP" b="1" dirty="0" smtClean="0"/>
              <a:t> </a:t>
            </a:r>
            <a:r>
              <a:rPr lang="en-US" altLang="ja-JP" dirty="0" smtClean="0"/>
              <a:t/>
            </a:r>
            <a:br>
              <a:rPr lang="en-US" altLang="ja-JP" dirty="0" smtClean="0"/>
            </a:br>
            <a:r>
              <a:rPr lang="en-US" altLang="ja-JP" sz="3100" b="1" dirty="0" smtClean="0">
                <a:hlinkClick r:id="rId3"/>
              </a:rPr>
              <a:t>http://www.cnn.co.jp/video/12307.html</a:t>
            </a:r>
            <a:endParaRPr kumimoji="1" lang="ja-JP" altLang="en-US" sz="3100" dirty="0"/>
          </a:p>
        </p:txBody>
      </p:sp>
      <p:sp>
        <p:nvSpPr>
          <p:cNvPr id="3" name="コンテンツ プレースホルダ 2"/>
          <p:cNvSpPr>
            <a:spLocks noGrp="1"/>
          </p:cNvSpPr>
          <p:nvPr>
            <p:ph idx="1"/>
          </p:nvPr>
        </p:nvSpPr>
        <p:spPr>
          <a:xfrm>
            <a:off x="0" y="2287413"/>
            <a:ext cx="8964488" cy="4381947"/>
          </a:xfrm>
        </p:spPr>
        <p:txBody>
          <a:bodyPr>
            <a:noAutofit/>
          </a:bodyPr>
          <a:lstStyle/>
          <a:p>
            <a:r>
              <a:rPr lang="ja-JP" altLang="en-US" sz="2800" dirty="0" smtClean="0"/>
              <a:t> アラブ首長国連邦アブダビ沖のサディヤット島で、芸術と文化をテーマにした大規模な開発、推定総工費２７０億ドルプロジェクトの規模は、世界でも最大級。</a:t>
            </a:r>
          </a:p>
          <a:p>
            <a:r>
              <a:rPr lang="ja-JP" altLang="en-US" sz="2800" dirty="0" smtClean="0"/>
              <a:t>美術館「ルーブル・アブダビ」美術館「グッゲンハイム・アブダビ」と「ザイード国立博物館」建設、コテージタイプの住宅は１２５万ドルから、寝室７室の邸宅は７５０万ドル。</a:t>
            </a:r>
          </a:p>
          <a:p>
            <a:r>
              <a:rPr lang="ja-JP" altLang="en-US" sz="2800" dirty="0" smtClean="0"/>
              <a:t>教育機関も誘致。英国の名門クランレー寄宿学校や米ニューヨーク大学のキャンパスが開設される予定</a:t>
            </a:r>
          </a:p>
          <a:p>
            <a:r>
              <a:rPr lang="ja-JP" altLang="en-US" sz="2800" dirty="0" smtClean="0"/>
              <a:t>工事現場作業員の待遇が人権擁護団体から搾取と非難</a:t>
            </a:r>
            <a:endParaRPr kumimoji="1" lang="ja-JP" altLang="en-US" sz="28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ttp://www.cnn.co.jp/storage/2014/01/30/5a7d86ff0551d4241ee36e8ee46b874b/-spc-one-square-meter-saadiyat-island-abu-dhabi.jpg"/>
          <p:cNvPicPr/>
          <p:nvPr/>
        </p:nvPicPr>
        <p:blipFill>
          <a:blip r:embed="rId3" cstate="print"/>
          <a:srcRect/>
          <a:stretch>
            <a:fillRect/>
          </a:stretch>
        </p:blipFill>
        <p:spPr bwMode="auto">
          <a:xfrm>
            <a:off x="179512" y="404664"/>
            <a:ext cx="8640959" cy="5688632"/>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12700">
            <a:solidFill>
              <a:schemeClr val="tx1"/>
            </a:solidFill>
          </a:ln>
        </p:spPr>
        <p:txBody>
          <a:bodyPr>
            <a:normAutofit fontScale="90000"/>
          </a:bodyPr>
          <a:lstStyle/>
          <a:p>
            <a:r>
              <a:rPr lang="ja-JP" altLang="en-US" b="1" dirty="0" smtClean="0"/>
              <a:t>米国への中国人観光客、２０２０年には３倍以上に</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70000" lnSpcReduction="20000"/>
          </a:bodyPr>
          <a:lstStyle/>
          <a:p>
            <a:r>
              <a:rPr lang="ja-JP" altLang="en-US" dirty="0" smtClean="0"/>
              <a:t>中国から米国を訪れる観光客の数は増加傾向、２０２０年には３倍以上との見通し</a:t>
            </a:r>
          </a:p>
          <a:p>
            <a:r>
              <a:rPr lang="ja-JP" altLang="en-US" dirty="0" smtClean="0"/>
              <a:t>中国人旅行者１０００人を対象に調査した結果によると、海外旅行の行き先として米国を希望する声が目立った。費用を考慮しないという条件で、経験者に行きたい国を尋ねたところ、米国と答えた人が最も多く１７％を超えた。未経験者の間でも米国は２位と、人気が高かった。</a:t>
            </a:r>
          </a:p>
          <a:p>
            <a:r>
              <a:rPr lang="ja-JP" altLang="en-US" dirty="0" smtClean="0"/>
              <a:t>高級ホテルや化粧品の買い物などに平均４４００ドル（約４６万円）を費やしている。ティファニーやエスティローダー、コーチなどは中国でも知名度が高く、米国内の方が安く買える米ブランドの商品が、人気</a:t>
            </a:r>
          </a:p>
          <a:p>
            <a:r>
              <a:rPr lang="ja-JP" altLang="en-US" dirty="0" smtClean="0"/>
              <a:t>中国からの観光客は高級レストランやカジノにも大きな関心を示し、旅先でコンサートやショーを楽しむ人も増えている。ラスベガスのカジノでは中国人客を呼び込むため、特別なメニューを用意したり中国語の話せる歌手のコンサートを開いたりする動きも目立つ。</a:t>
            </a:r>
          </a:p>
          <a:p>
            <a:r>
              <a:rPr lang="ja-JP" altLang="en-US" dirty="0" smtClean="0"/>
              <a:t>一方、急増する客の数に対応が追いついていない面、中国語の話せるスタッフがいるホテルは２軒</a:t>
            </a:r>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accent1"/>
            </a:solidFill>
          </a:ln>
        </p:spPr>
        <p:txBody>
          <a:bodyPr>
            <a:normAutofit fontScale="90000"/>
          </a:bodyPr>
          <a:lstStyle/>
          <a:p>
            <a:r>
              <a:rPr lang="ja-JP" altLang="en-US" dirty="0" smtClean="0"/>
              <a:t>国際観光客</a:t>
            </a:r>
            <a:r>
              <a:rPr lang="en-US" altLang="ja-JP" dirty="0" smtClean="0"/>
              <a:t/>
            </a:r>
            <a:br>
              <a:rPr lang="en-US" altLang="ja-JP" dirty="0" smtClean="0"/>
            </a:br>
            <a:r>
              <a:rPr lang="en-US" altLang="ja-JP" sz="3600" b="1" dirty="0" smtClean="0"/>
              <a:t> World Tourism Organization (UNWTO)</a:t>
            </a:r>
            <a:endParaRPr kumimoji="1" lang="ja-JP" altLang="en-US" sz="3600" dirty="0"/>
          </a:p>
        </p:txBody>
      </p:sp>
      <p:sp>
        <p:nvSpPr>
          <p:cNvPr id="3" name="コンテンツ プレースホルダ 2"/>
          <p:cNvSpPr>
            <a:spLocks noGrp="1"/>
          </p:cNvSpPr>
          <p:nvPr>
            <p:ph idx="1"/>
          </p:nvPr>
        </p:nvSpPr>
        <p:spPr>
          <a:xfrm>
            <a:off x="457200" y="1412776"/>
            <a:ext cx="8229600" cy="5445224"/>
          </a:xfrm>
        </p:spPr>
        <p:txBody>
          <a:bodyPr>
            <a:normAutofit/>
          </a:bodyPr>
          <a:lstStyle/>
          <a:p>
            <a:r>
              <a:rPr lang="ja-JP" altLang="en-US" dirty="0" smtClean="0"/>
              <a:t>・</a:t>
            </a:r>
            <a:r>
              <a:rPr lang="en-US" altLang="ja-JP" dirty="0" smtClean="0"/>
              <a:t>2013 </a:t>
            </a:r>
            <a:r>
              <a:rPr lang="ja-JP" altLang="en-US" dirty="0" smtClean="0"/>
              <a:t>年の国際観光客は前年比</a:t>
            </a:r>
            <a:r>
              <a:rPr lang="en-US" altLang="ja-JP" dirty="0" smtClean="0"/>
              <a:t>5200 </a:t>
            </a:r>
            <a:r>
              <a:rPr lang="ja-JP" altLang="en-US" dirty="0" smtClean="0"/>
              <a:t>万人増（</a:t>
            </a:r>
            <a:r>
              <a:rPr lang="en-US" altLang="ja-JP" dirty="0" smtClean="0"/>
              <a:t>+5</a:t>
            </a:r>
            <a:r>
              <a:rPr lang="ja-JP" altLang="en-US" dirty="0" smtClean="0"/>
              <a:t>％）の</a:t>
            </a:r>
            <a:r>
              <a:rPr lang="en-US" altLang="ja-JP" dirty="0" smtClean="0">
                <a:solidFill>
                  <a:srgbClr val="FF0000"/>
                </a:solidFill>
              </a:rPr>
              <a:t>10 </a:t>
            </a:r>
            <a:r>
              <a:rPr lang="ja-JP" altLang="en-US" dirty="0" smtClean="0">
                <a:solidFill>
                  <a:srgbClr val="FF0000"/>
                </a:solidFill>
              </a:rPr>
              <a:t>億</a:t>
            </a:r>
            <a:r>
              <a:rPr lang="en-US" altLang="ja-JP" dirty="0" smtClean="0">
                <a:solidFill>
                  <a:srgbClr val="FF0000"/>
                </a:solidFill>
              </a:rPr>
              <a:t>8700 </a:t>
            </a:r>
            <a:r>
              <a:rPr lang="ja-JP" altLang="en-US" dirty="0" smtClean="0">
                <a:solidFill>
                  <a:srgbClr val="FF0000"/>
                </a:solidFill>
              </a:rPr>
              <a:t>万人</a:t>
            </a:r>
            <a:endParaRPr lang="en-US" altLang="ja-JP" dirty="0" smtClean="0">
              <a:solidFill>
                <a:srgbClr val="FF0000"/>
              </a:solidFill>
            </a:endParaRPr>
          </a:p>
          <a:p>
            <a:r>
              <a:rPr lang="ja-JP" altLang="en-US" dirty="0" smtClean="0"/>
              <a:t>ロシアと中国が</a:t>
            </a:r>
            <a:r>
              <a:rPr lang="en-US" altLang="ja-JP" dirty="0" smtClean="0"/>
              <a:t>2013 </a:t>
            </a:r>
            <a:r>
              <a:rPr lang="ja-JP" altLang="en-US" dirty="0" smtClean="0"/>
              <a:t>年の成長を牽引、送客市場として伸びが際立った。アウトバウンド市場として第３</a:t>
            </a:r>
            <a:r>
              <a:rPr lang="en-US" altLang="ja-JP" dirty="0" smtClean="0"/>
              <a:t>-</a:t>
            </a:r>
            <a:r>
              <a:rPr lang="ja-JP" altLang="en-US" dirty="0" smtClean="0"/>
              <a:t>４半期までで中国２８％、ロシア連邦は</a:t>
            </a:r>
            <a:r>
              <a:rPr lang="en-US" altLang="ja-JP" dirty="0" smtClean="0"/>
              <a:t>26</a:t>
            </a:r>
            <a:r>
              <a:rPr lang="ja-JP" altLang="en-US" dirty="0" smtClean="0"/>
              <a:t>％の伸びを示している。 </a:t>
            </a:r>
            <a:endParaRPr lang="en-US" altLang="ja-JP" dirty="0" smtClean="0"/>
          </a:p>
          <a:p>
            <a:r>
              <a:rPr lang="ja-JP" altLang="en-US" dirty="0" smtClean="0"/>
              <a:t>国際観光客とは、</a:t>
            </a:r>
            <a:r>
              <a:rPr lang="ja-JP" altLang="en-US" dirty="0" smtClean="0">
                <a:solidFill>
                  <a:srgbClr val="FF0000"/>
                </a:solidFill>
              </a:rPr>
              <a:t>国民国家</a:t>
            </a:r>
            <a:r>
              <a:rPr lang="ja-JP" altLang="en-US" dirty="0" smtClean="0"/>
              <a:t>の生み出したもの、</a:t>
            </a:r>
            <a:r>
              <a:rPr lang="ja-JP" altLang="en-US" dirty="0" smtClean="0">
                <a:solidFill>
                  <a:srgbClr val="FF0000"/>
                </a:solidFill>
              </a:rPr>
              <a:t>帝国主義的印象が払拭できない</a:t>
            </a:r>
            <a:r>
              <a:rPr lang="ja-JP" altLang="en-US" dirty="0" smtClean="0"/>
              <a:t>面がある（⇔</a:t>
            </a:r>
            <a:r>
              <a:rPr lang="ja-JP" altLang="en-US" dirty="0" smtClean="0">
                <a:solidFill>
                  <a:srgbClr val="FF0000"/>
                </a:solidFill>
              </a:rPr>
              <a:t>外国人労働者</a:t>
            </a:r>
            <a:r>
              <a:rPr lang="ja-JP" altLang="en-US" dirty="0" smtClean="0"/>
              <a:t>）</a:t>
            </a:r>
            <a:endParaRPr lang="en-US" altLang="ja-JP"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solidFill>
          </a:ln>
        </p:spPr>
        <p:txBody>
          <a:bodyPr/>
          <a:lstStyle/>
          <a:p>
            <a:r>
              <a:rPr kumimoji="1" lang="ja-JP" altLang="en-US" dirty="0" smtClean="0"/>
              <a:t>観光の語源</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sz="4400" dirty="0" smtClean="0"/>
              <a:t>「観」には（見</a:t>
            </a:r>
            <a:r>
              <a:rPr lang="ja-JP" altLang="en-US" sz="4400" dirty="0"/>
              <a:t>に</a:t>
            </a:r>
            <a:r>
              <a:rPr lang="ja-JP" altLang="en-US" sz="4400" dirty="0" smtClean="0"/>
              <a:t>行く）⇔（見せる）</a:t>
            </a:r>
            <a:endParaRPr lang="en-US" altLang="ja-JP" sz="4400" dirty="0" smtClean="0"/>
          </a:p>
          <a:p>
            <a:r>
              <a:rPr lang="ja-JP" altLang="en-US" sz="4400" dirty="0" smtClean="0"/>
              <a:t>住むと訪れる</a:t>
            </a:r>
            <a:endParaRPr lang="en-US" altLang="ja-JP" sz="4400" dirty="0" smtClean="0"/>
          </a:p>
          <a:p>
            <a:r>
              <a:rPr lang="ja-JP" altLang="en-US" sz="4400" dirty="0" smtClean="0"/>
              <a:t>国の誇り、地域の誇り　を見せるが強調</a:t>
            </a:r>
            <a:endParaRPr lang="en-US" altLang="ja-JP" sz="4400" dirty="0" smtClean="0"/>
          </a:p>
          <a:p>
            <a:r>
              <a:rPr kumimoji="1" lang="ja-JP" altLang="en-US" sz="4400" dirty="0" smtClean="0"/>
              <a:t>東京のライバルは、ロンドン、パリ、ニューヨーク</a:t>
            </a:r>
            <a:endParaRPr kumimoji="1" lang="ja-JP" altLang="en-US" sz="4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solidFill>
          </a:ln>
        </p:spPr>
        <p:txBody>
          <a:bodyPr/>
          <a:lstStyle/>
          <a:p>
            <a:r>
              <a:rPr kumimoji="1" lang="ja-JP" altLang="en-US" dirty="0" smtClean="0"/>
              <a:t>オリンピック</a:t>
            </a:r>
            <a:endParaRPr kumimoji="1" lang="ja-JP" altLang="en-US" dirty="0"/>
          </a:p>
        </p:txBody>
      </p:sp>
      <p:sp>
        <p:nvSpPr>
          <p:cNvPr id="3" name="コンテンツ プレースホルダ 2"/>
          <p:cNvSpPr>
            <a:spLocks noGrp="1"/>
          </p:cNvSpPr>
          <p:nvPr>
            <p:ph idx="1"/>
          </p:nvPr>
        </p:nvSpPr>
        <p:spPr/>
        <p:txBody>
          <a:bodyPr>
            <a:normAutofit/>
          </a:bodyPr>
          <a:lstStyle/>
          <a:p>
            <a:r>
              <a:rPr kumimoji="1" lang="ja-JP" altLang="en-US" dirty="0" smtClean="0"/>
              <a:t>１９４０年　幻の東京オリンピック</a:t>
            </a:r>
            <a:endParaRPr kumimoji="1" lang="en-US" altLang="ja-JP" dirty="0" smtClean="0"/>
          </a:p>
          <a:p>
            <a:pPr>
              <a:buNone/>
            </a:pPr>
            <a:r>
              <a:rPr lang="ja-JP" altLang="en-US" dirty="0"/>
              <a:t>　</a:t>
            </a:r>
            <a:r>
              <a:rPr lang="ja-JP" altLang="en-US" dirty="0" smtClean="0"/>
              <a:t>　　　日中戦争により、返上</a:t>
            </a:r>
            <a:endParaRPr kumimoji="1" lang="en-US" altLang="ja-JP" dirty="0" smtClean="0"/>
          </a:p>
          <a:p>
            <a:r>
              <a:rPr lang="ja-JP" altLang="en-US" dirty="0" smtClean="0"/>
              <a:t>１９６４年　東京オリンピック</a:t>
            </a:r>
            <a:endParaRPr lang="en-US" altLang="ja-JP" dirty="0" smtClean="0"/>
          </a:p>
          <a:p>
            <a:r>
              <a:rPr kumimoji="1" lang="ja-JP" altLang="en-US" dirty="0" smtClean="0"/>
              <a:t>１９８８年　ソウルオリンピック</a:t>
            </a:r>
            <a:endParaRPr kumimoji="1" lang="en-US" altLang="ja-JP" dirty="0" smtClean="0"/>
          </a:p>
          <a:p>
            <a:r>
              <a:rPr lang="ja-JP" altLang="en-US" dirty="0" smtClean="0"/>
              <a:t>２００８年　北京オリンピック</a:t>
            </a:r>
            <a:endParaRPr lang="en-US" altLang="ja-JP" dirty="0" smtClean="0"/>
          </a:p>
          <a:p>
            <a:pPr>
              <a:buNone/>
            </a:pPr>
            <a:r>
              <a:rPr lang="ja-JP" altLang="en-US" dirty="0"/>
              <a:t>　</a:t>
            </a:r>
            <a:r>
              <a:rPr lang="ja-JP" altLang="en-US" dirty="0" smtClean="0"/>
              <a:t>　　　福島原発事故</a:t>
            </a:r>
            <a:endParaRPr lang="en-US" altLang="ja-JP" dirty="0" smtClean="0"/>
          </a:p>
          <a:p>
            <a:r>
              <a:rPr kumimoji="1" lang="ja-JP" altLang="en-US" dirty="0" smtClean="0"/>
              <a:t>２０２０年　東京オリンピック</a:t>
            </a:r>
            <a:endParaRPr kumimoji="1" lang="ja-JP" alt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57150">
            <a:solidFill>
              <a:schemeClr val="tx1"/>
            </a:solidFill>
          </a:ln>
        </p:spPr>
        <p:txBody>
          <a:bodyPr/>
          <a:lstStyle/>
          <a:p>
            <a:r>
              <a:rPr kumimoji="1" lang="ja-JP" altLang="en-US" dirty="0" smtClean="0"/>
              <a:t>東京の課題</a:t>
            </a:r>
            <a:endParaRPr kumimoji="1" lang="ja-JP" altLang="en-US" dirty="0"/>
          </a:p>
        </p:txBody>
      </p:sp>
      <p:sp>
        <p:nvSpPr>
          <p:cNvPr id="3" name="コンテンツ プレースホルダ 2"/>
          <p:cNvSpPr>
            <a:spLocks noGrp="1"/>
          </p:cNvSpPr>
          <p:nvPr>
            <p:ph idx="1"/>
          </p:nvPr>
        </p:nvSpPr>
        <p:spPr/>
        <p:txBody>
          <a:bodyPr>
            <a:normAutofit/>
          </a:bodyPr>
          <a:lstStyle/>
          <a:p>
            <a:r>
              <a:rPr lang="ja-JP" altLang="en-US" dirty="0" smtClean="0"/>
              <a:t>訪日外客二千万人</a:t>
            </a:r>
            <a:endParaRPr lang="en-US" altLang="ja-JP" dirty="0" smtClean="0"/>
          </a:p>
          <a:p>
            <a:r>
              <a:rPr lang="ja-JP" altLang="en-US" dirty="0" smtClean="0"/>
              <a:t>羽田空港とアクセス鉄道</a:t>
            </a:r>
            <a:endParaRPr lang="en-US" altLang="ja-JP" dirty="0" smtClean="0"/>
          </a:p>
          <a:p>
            <a:r>
              <a:rPr lang="ja-JP" altLang="en-US" dirty="0" smtClean="0"/>
              <a:t>環状道路</a:t>
            </a:r>
            <a:endParaRPr lang="en-US" altLang="ja-JP" dirty="0" smtClean="0"/>
          </a:p>
          <a:p>
            <a:r>
              <a:rPr kumimoji="1" lang="ja-JP" altLang="en-US" dirty="0" smtClean="0">
                <a:solidFill>
                  <a:srgbClr val="FF0000"/>
                </a:solidFill>
              </a:rPr>
              <a:t>リニア暫定開業</a:t>
            </a:r>
            <a:endParaRPr kumimoji="1" lang="en-US" altLang="ja-JP" dirty="0" smtClean="0">
              <a:solidFill>
                <a:srgbClr val="FF0000"/>
              </a:solidFill>
            </a:endParaRPr>
          </a:p>
          <a:p>
            <a:r>
              <a:rPr lang="ja-JP" altLang="en-US" dirty="0" smtClean="0"/>
              <a:t>カジノ（ＩＲ）</a:t>
            </a:r>
            <a:endParaRPr lang="en-US" altLang="ja-JP" dirty="0" smtClean="0"/>
          </a:p>
          <a:p>
            <a:r>
              <a:rPr lang="ja-JP" altLang="en-US" dirty="0" smtClean="0">
                <a:solidFill>
                  <a:srgbClr val="FF0000"/>
                </a:solidFill>
              </a:rPr>
              <a:t>江戸城再興</a:t>
            </a:r>
            <a:endParaRPr lang="en-US" altLang="ja-JP" dirty="0" smtClean="0">
              <a:solidFill>
                <a:srgbClr val="FF0000"/>
              </a:solidFill>
            </a:endParaRPr>
          </a:p>
          <a:p>
            <a:r>
              <a:rPr kumimoji="1" lang="ja-JP" altLang="en-US" dirty="0" smtClean="0">
                <a:solidFill>
                  <a:srgbClr val="FF0000"/>
                </a:solidFill>
              </a:rPr>
              <a:t>横田空港及び空域の軍民共用</a:t>
            </a:r>
            <a:endParaRPr kumimoji="1" lang="en-US" altLang="ja-JP" dirty="0" smtClean="0">
              <a:solidFill>
                <a:srgbClr val="FF0000"/>
              </a:solidFill>
            </a:endParaRPr>
          </a:p>
          <a:p>
            <a:endParaRPr kumimoji="1" lang="en-US" altLang="ja-JP" dirty="0" smtClean="0"/>
          </a:p>
          <a:p>
            <a:endParaRPr kumimoji="1" lang="ja-JP" alt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w="38100">
            <a:solidFill>
              <a:schemeClr val="tx1">
                <a:lumMod val="95000"/>
                <a:lumOff val="5000"/>
              </a:schemeClr>
            </a:solidFill>
          </a:ln>
        </p:spPr>
        <p:txBody>
          <a:bodyPr/>
          <a:lstStyle/>
          <a:p>
            <a:r>
              <a:rPr lang="en-US" altLang="ja-JP" dirty="0" err="1" smtClean="0"/>
              <a:t>グローバル・スーパーリッチ</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a:bodyPr>
          <a:lstStyle/>
          <a:p>
            <a:r>
              <a:rPr lang="ja-JP" altLang="ja-JP" b="1" dirty="0" smtClean="0"/>
              <a:t>「今までも日本の富裕層は高率の相続税に悩まされてきました。それでも『自分が商売で成功できたのは国のおかげ』という意識がどこかにあった。しかし、長期的な国の凋落が目に見えており、シンガポールのような魅力的な租税回避地がアジアに存在する以上、彼らを国内にとどめておくのは難しい状況」</a:t>
            </a:r>
            <a:endParaRPr kumimoji="1"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smtClean="0"/>
              <a:t>アジア勢も欧米勢も</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ja-JP" altLang="en-US" dirty="0" smtClean="0"/>
              <a:t>中国のコングロマリット、</a:t>
            </a:r>
            <a:r>
              <a:rPr lang="ja-JP" altLang="en-US" b="1" dirty="0" smtClean="0"/>
              <a:t>復星グループ</a:t>
            </a:r>
            <a:r>
              <a:rPr lang="ja-JP" altLang="en-US" dirty="0" smtClean="0"/>
              <a:t>は日本たばこ産業（</a:t>
            </a:r>
            <a:r>
              <a:rPr lang="en-US" altLang="ja-JP" dirty="0" smtClean="0"/>
              <a:t>JT</a:t>
            </a:r>
            <a:r>
              <a:rPr lang="ja-JP" altLang="en-US" dirty="0" smtClean="0"/>
              <a:t>）の品川シーサイドパークタワーを買い（</a:t>
            </a:r>
            <a:r>
              <a:rPr lang="en-US" altLang="ja-JP" dirty="0" smtClean="0"/>
              <a:t>3​7​9</a:t>
            </a:r>
            <a:r>
              <a:rPr lang="ja-JP" altLang="en-US" dirty="0" smtClean="0"/>
              <a:t>億円）、シンガポールの不動産開発大手、シティー・デベロップメンツはセイコー創業者邸を</a:t>
            </a:r>
            <a:r>
              <a:rPr lang="en-US" altLang="ja-JP" dirty="0" smtClean="0"/>
              <a:t>3​0​5</a:t>
            </a:r>
            <a:r>
              <a:rPr lang="ja-JP" altLang="en-US" dirty="0" smtClean="0"/>
              <a:t>億円で手に入れた。こうした「日本買い」の事例は枚挙にいとまがない。</a:t>
            </a:r>
          </a:p>
          <a:p>
            <a:r>
              <a:rPr lang="en-US" altLang="ja-JP" dirty="0" smtClean="0"/>
              <a:t>2</a:t>
            </a:r>
            <a:r>
              <a:rPr lang="ja-JP" altLang="en-US" dirty="0" smtClean="0"/>
              <a:t>月</a:t>
            </a:r>
            <a:r>
              <a:rPr lang="en-US" altLang="ja-JP" dirty="0" smtClean="0"/>
              <a:t>9</a:t>
            </a:r>
            <a:r>
              <a:rPr lang="ja-JP" altLang="en-US" dirty="0" smtClean="0"/>
              <a:t>日には、森トラストが</a:t>
            </a:r>
            <a:r>
              <a:rPr lang="en-US" altLang="ja-JP" dirty="0" smtClean="0"/>
              <a:t>1​4​0​0</a:t>
            </a:r>
            <a:r>
              <a:rPr lang="ja-JP" altLang="en-US" dirty="0" smtClean="0"/>
              <a:t>億円（推定）で目黒雅叙園を売却したと発表した。買い手は米ファンドのラサール・インベストメント・マネージメント・インク</a:t>
            </a:r>
            <a:r>
              <a:rPr lang="ja-JP" altLang="en-US" dirty="0" smtClean="0"/>
              <a:t>。世界</a:t>
            </a:r>
            <a:r>
              <a:rPr lang="ja-JP" altLang="en-US" dirty="0" smtClean="0"/>
              <a:t>最大の投資ファンド運用会社、米ブラックストーンは</a:t>
            </a:r>
            <a:r>
              <a:rPr lang="en-US" altLang="ja-JP" dirty="0" smtClean="0"/>
              <a:t>2</a:t>
            </a:r>
            <a:r>
              <a:rPr lang="ja-JP" altLang="en-US" dirty="0" smtClean="0"/>
              <a:t>千億円を投じて賃貸マンション</a:t>
            </a:r>
            <a:r>
              <a:rPr lang="en-US" altLang="ja-JP" dirty="0" smtClean="0"/>
              <a:t>2​0​0</a:t>
            </a:r>
            <a:r>
              <a:rPr lang="ja-JP" altLang="en-US" dirty="0" smtClean="0"/>
              <a:t>棟をまとめ買いし（売主は日本</a:t>
            </a:r>
            <a:r>
              <a:rPr lang="en-US" altLang="ja-JP" dirty="0" smtClean="0"/>
              <a:t>GE</a:t>
            </a:r>
            <a:r>
              <a:rPr lang="ja-JP" altLang="en-US" dirty="0" smtClean="0"/>
              <a:t>）、アジアマネーのみならず欧米資本も買い攻勢を強めている。</a:t>
            </a:r>
            <a:endParaRPr kumimoji="1" lang="ja-JP" altLang="en-U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332656"/>
            <a:ext cx="8229600" cy="6336704"/>
          </a:xfrm>
        </p:spPr>
        <p:txBody>
          <a:bodyPr>
            <a:normAutofit/>
          </a:bodyPr>
          <a:lstStyle/>
          <a:p>
            <a:r>
              <a:rPr lang="ja-JP" altLang="ja-JP" dirty="0" smtClean="0"/>
              <a:t>「世界中から富裕層が集まるので、シンガポールの賃料はうなぎ登り。東京の一等地よりも価格が高いのに、工事のレベルや水回りの品質は日本のそれよりはるかに下。ほとんどすべての物資を輸入に頼っているので、物価も高い。</a:t>
            </a:r>
          </a:p>
          <a:p>
            <a:r>
              <a:rPr lang="ja-JP" altLang="ja-JP" dirty="0" smtClean="0"/>
              <a:t>いくら安全で住み心地がいいといっても、東京に比べたら食事やサービスの質、文化レベルも圧倒的に劣っている。結局は価値観の問題、わずか数十年のあいだに作り上げられた新興都市に暮らし続けるのは、味気ないもの」</a:t>
            </a:r>
            <a:r>
              <a:rPr lang="en-US" altLang="ja-JP" dirty="0" smtClean="0"/>
              <a:t>(</a:t>
            </a:r>
            <a:r>
              <a:rPr lang="ja-JP" altLang="ja-JP" dirty="0" smtClean="0"/>
              <a:t>シンガポールに暮らす日本人駐在員</a:t>
            </a:r>
            <a:r>
              <a:rPr lang="ja-JP" altLang="en-US" dirty="0" smtClean="0"/>
              <a:t>）</a:t>
            </a:r>
            <a:endParaRPr lang="ja-JP" altLang="ja-JP" dirty="0" smtClean="0"/>
          </a:p>
          <a:p>
            <a:endParaRPr kumimoji="1" lang="ja-JP"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5536" y="648072"/>
            <a:ext cx="8424936" cy="5805264"/>
          </a:xfrm>
        </p:spPr>
        <p:txBody>
          <a:bodyPr>
            <a:normAutofit/>
          </a:bodyPr>
          <a:lstStyle/>
          <a:p>
            <a:r>
              <a:rPr lang="ja-JP" altLang="en-US" dirty="0" smtClean="0">
                <a:solidFill>
                  <a:srgbClr val="FF0000"/>
                </a:solidFill>
              </a:rPr>
              <a:t>昨年の不動産取引額は</a:t>
            </a:r>
            <a:r>
              <a:rPr lang="en-US" altLang="ja-JP" dirty="0" smtClean="0">
                <a:solidFill>
                  <a:srgbClr val="FF0000"/>
                </a:solidFill>
              </a:rPr>
              <a:t>7</a:t>
            </a:r>
            <a:r>
              <a:rPr lang="ja-JP" altLang="en-US" dirty="0" smtClean="0">
                <a:solidFill>
                  <a:srgbClr val="FF0000"/>
                </a:solidFill>
              </a:rPr>
              <a:t>年ぶりに</a:t>
            </a:r>
            <a:r>
              <a:rPr lang="en-US" altLang="ja-JP" dirty="0" smtClean="0">
                <a:solidFill>
                  <a:srgbClr val="FF0000"/>
                </a:solidFill>
              </a:rPr>
              <a:t>5</a:t>
            </a:r>
            <a:r>
              <a:rPr lang="ja-JP" altLang="en-US" dirty="0" smtClean="0">
                <a:solidFill>
                  <a:srgbClr val="FF0000"/>
                </a:solidFill>
              </a:rPr>
              <a:t>兆円を突破</a:t>
            </a:r>
            <a:r>
              <a:rPr lang="ja-JP" altLang="en-US" dirty="0" smtClean="0"/>
              <a:t>し、リーマンショック前夜でファンドバブル絶頂期だった</a:t>
            </a:r>
            <a:r>
              <a:rPr lang="en-US" altLang="ja-JP" dirty="0" smtClean="0"/>
              <a:t>07</a:t>
            </a:r>
            <a:r>
              <a:rPr lang="ja-JP" altLang="en-US" dirty="0" smtClean="0"/>
              <a:t>年の</a:t>
            </a:r>
            <a:r>
              <a:rPr lang="en-US" altLang="ja-JP" dirty="0" smtClean="0"/>
              <a:t>5</a:t>
            </a:r>
            <a:r>
              <a:rPr lang="ja-JP" altLang="en-US" dirty="0" smtClean="0"/>
              <a:t>兆</a:t>
            </a:r>
            <a:r>
              <a:rPr lang="en-US" altLang="ja-JP" dirty="0" smtClean="0"/>
              <a:t>4​2​1​2</a:t>
            </a:r>
            <a:r>
              <a:rPr lang="ja-JP" altLang="en-US" dirty="0" smtClean="0"/>
              <a:t>億円に迫る勢いだ。とりわけ外資による取得額は前年比</a:t>
            </a:r>
            <a:r>
              <a:rPr lang="en-US" altLang="ja-JP" dirty="0" smtClean="0"/>
              <a:t>2​.7</a:t>
            </a:r>
            <a:r>
              <a:rPr lang="ja-JP" altLang="en-US" dirty="0" smtClean="0"/>
              <a:t>倍の約</a:t>
            </a:r>
            <a:r>
              <a:rPr lang="en-US" altLang="ja-JP" dirty="0" smtClean="0"/>
              <a:t>1</a:t>
            </a:r>
            <a:r>
              <a:rPr lang="ja-JP" altLang="en-US" dirty="0" smtClean="0"/>
              <a:t>兆円近くにはねあがり、国内企業を逆転した。</a:t>
            </a:r>
            <a:r>
              <a:rPr lang="ja-JP" altLang="en-US" dirty="0" smtClean="0">
                <a:solidFill>
                  <a:srgbClr val="FF0000"/>
                </a:solidFill>
              </a:rPr>
              <a:t>外資の買いは全体の約</a:t>
            </a:r>
            <a:r>
              <a:rPr lang="en-US" altLang="ja-JP" dirty="0" smtClean="0">
                <a:solidFill>
                  <a:srgbClr val="FF0000"/>
                </a:solidFill>
              </a:rPr>
              <a:t>2</a:t>
            </a:r>
            <a:r>
              <a:rPr lang="ja-JP" altLang="en-US" dirty="0" smtClean="0">
                <a:solidFill>
                  <a:srgbClr val="FF0000"/>
                </a:solidFill>
              </a:rPr>
              <a:t>割に達し、</a:t>
            </a:r>
            <a:r>
              <a:rPr lang="ja-JP" altLang="en-US" dirty="0" smtClean="0"/>
              <a:t>今や</a:t>
            </a:r>
            <a:r>
              <a:rPr lang="en-US" altLang="ja-JP" dirty="0" smtClean="0"/>
              <a:t>J</a:t>
            </a:r>
            <a:r>
              <a:rPr lang="ja-JP" altLang="en-US" dirty="0" smtClean="0"/>
              <a:t>－</a:t>
            </a:r>
            <a:r>
              <a:rPr lang="en-US" altLang="ja-JP" dirty="0" smtClean="0"/>
              <a:t>REIT</a:t>
            </a:r>
            <a:r>
              <a:rPr lang="ja-JP" altLang="en-US" dirty="0" smtClean="0"/>
              <a:t>（不動産投資信託）に次ぐ主役の座を占めている。</a:t>
            </a:r>
          </a:p>
          <a:p>
            <a:r>
              <a:rPr lang="ja-JP" altLang="en-US" dirty="0" smtClean="0"/>
              <a:t>背景にあるのは、日本銀行の異次元緩和に伴う超低金利と</a:t>
            </a:r>
            <a:r>
              <a:rPr lang="ja-JP" altLang="en-US" dirty="0" smtClean="0"/>
              <a:t>円安。</a:t>
            </a:r>
            <a:endParaRPr lang="ja-JP"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a:bodyPr>
          <a:lstStyle/>
          <a:p>
            <a:r>
              <a:rPr lang="ja-JP" altLang="en-US" dirty="0" smtClean="0"/>
              <a:t>加えて日本の不動産物件、とりわけ最高級マンションはアジアの主要都市と比べて</a:t>
            </a:r>
            <a:r>
              <a:rPr lang="ja-JP" altLang="en-US" dirty="0" smtClean="0"/>
              <a:t>割安</a:t>
            </a:r>
            <a:endParaRPr lang="en-US" altLang="ja-JP" dirty="0" smtClean="0"/>
          </a:p>
          <a:p>
            <a:pPr>
              <a:buNone/>
            </a:pPr>
            <a:r>
              <a:rPr lang="ja-JP" altLang="en-US" dirty="0" smtClean="0"/>
              <a:t>　</a:t>
            </a:r>
            <a:r>
              <a:rPr lang="ja-JP" altLang="en-US" dirty="0" smtClean="0"/>
              <a:t>　</a:t>
            </a:r>
            <a:r>
              <a:rPr lang="ja-JP" altLang="en-US" dirty="0" smtClean="0"/>
              <a:t>日本</a:t>
            </a:r>
            <a:r>
              <a:rPr lang="ja-JP" altLang="en-US" dirty="0" smtClean="0"/>
              <a:t>不動産研究所の調査によれば、東京都心の最高級マンション価格を</a:t>
            </a:r>
            <a:r>
              <a:rPr lang="en-US" altLang="ja-JP" dirty="0" smtClean="0"/>
              <a:t>1​0​0</a:t>
            </a:r>
            <a:r>
              <a:rPr lang="ja-JP" altLang="en-US" dirty="0" smtClean="0"/>
              <a:t>とした場合、上海</a:t>
            </a:r>
            <a:r>
              <a:rPr lang="en-US" altLang="ja-JP" dirty="0" smtClean="0"/>
              <a:t>1​2​9.3</a:t>
            </a:r>
            <a:r>
              <a:rPr lang="ja-JP" altLang="en-US" dirty="0" err="1" smtClean="0"/>
              <a:t>、</a:t>
            </a:r>
            <a:r>
              <a:rPr lang="ja-JP" altLang="en-US" dirty="0" smtClean="0"/>
              <a:t>シンガポール</a:t>
            </a:r>
            <a:r>
              <a:rPr lang="en-US" altLang="ja-JP" dirty="0" smtClean="0"/>
              <a:t>1​4​9.6</a:t>
            </a:r>
            <a:r>
              <a:rPr lang="ja-JP" altLang="en-US" dirty="0" err="1" smtClean="0"/>
              <a:t>、</a:t>
            </a:r>
            <a:r>
              <a:rPr lang="ja-JP" altLang="en-US" dirty="0" smtClean="0"/>
              <a:t>台北</a:t>
            </a:r>
            <a:r>
              <a:rPr lang="en-US" altLang="ja-JP" dirty="0" smtClean="0"/>
              <a:t>1​6​0.7</a:t>
            </a:r>
            <a:r>
              <a:rPr lang="ja-JP" altLang="en-US" dirty="0" err="1" smtClean="0"/>
              <a:t>。</a:t>
            </a:r>
            <a:r>
              <a:rPr lang="ja-JP" altLang="en-US" dirty="0" smtClean="0"/>
              <a:t>香港に至っては</a:t>
            </a:r>
            <a:r>
              <a:rPr lang="en-US" altLang="ja-JP" dirty="0" smtClean="0"/>
              <a:t>2</a:t>
            </a:r>
            <a:r>
              <a:rPr lang="ja-JP" altLang="en-US" dirty="0" smtClean="0"/>
              <a:t>倍以上の</a:t>
            </a:r>
            <a:r>
              <a:rPr lang="en-US" altLang="ja-JP" dirty="0" smtClean="0"/>
              <a:t>2​1​2.2</a:t>
            </a:r>
            <a:r>
              <a:rPr lang="ja-JP" altLang="en-US" dirty="0" smtClean="0"/>
              <a:t>である</a:t>
            </a:r>
            <a:r>
              <a:rPr lang="ja-JP" altLang="en-US" dirty="0" smtClean="0"/>
              <a:t>。</a:t>
            </a:r>
            <a:endParaRPr lang="ja-JP" altLang="en-US" dirty="0" smtClean="0"/>
          </a:p>
          <a:p>
            <a:endParaRPr kumimoji="1" lang="ja-JP" alt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a:bodyPr>
          <a:lstStyle/>
          <a:p>
            <a:r>
              <a:rPr lang="ja-JP" altLang="en-US" dirty="0" smtClean="0">
                <a:solidFill>
                  <a:srgbClr val="FF0000"/>
                </a:solidFill>
              </a:rPr>
              <a:t>バブルの兆候</a:t>
            </a:r>
            <a:r>
              <a:rPr lang="ja-JP" altLang="en-US" dirty="0" smtClean="0"/>
              <a:t>はすでに見えている</a:t>
            </a:r>
            <a:r>
              <a:rPr lang="ja-JP" altLang="en-US" dirty="0" smtClean="0"/>
              <a:t>。</a:t>
            </a:r>
            <a:endParaRPr lang="ja-JP" altLang="en-US" dirty="0" smtClean="0"/>
          </a:p>
          <a:p>
            <a:r>
              <a:rPr lang="ja-JP" altLang="en-US" dirty="0" smtClean="0"/>
              <a:t>しかし、日銀による異次元緩和政策は当面続く</a:t>
            </a:r>
            <a:r>
              <a:rPr lang="ja-JP" altLang="en-US" dirty="0" smtClean="0"/>
              <a:t>見通し。欧州</a:t>
            </a:r>
            <a:r>
              <a:rPr lang="ja-JP" altLang="en-US" dirty="0" smtClean="0"/>
              <a:t>も量的緩和に踏み切った。世界規模でジャブジャブに余ったカネが行き先を失い、日本の不動産に向かってくる</a:t>
            </a:r>
            <a:r>
              <a:rPr lang="ja-JP" altLang="en-US" dirty="0" smtClean="0"/>
              <a:t>。</a:t>
            </a:r>
            <a:endParaRPr lang="en-US" altLang="ja-JP" dirty="0" smtClean="0"/>
          </a:p>
          <a:p>
            <a:r>
              <a:rPr lang="ja-JP" altLang="en-US" dirty="0" smtClean="0"/>
              <a:t>来日</a:t>
            </a:r>
            <a:r>
              <a:rPr lang="ja-JP" altLang="en-US" dirty="0" smtClean="0"/>
              <a:t>観光客数は</a:t>
            </a:r>
            <a:r>
              <a:rPr lang="en-US" altLang="ja-JP" dirty="0" smtClean="0"/>
              <a:t>2</a:t>
            </a:r>
            <a:r>
              <a:rPr lang="ja-JP" altLang="en-US" dirty="0" smtClean="0"/>
              <a:t>年で</a:t>
            </a:r>
            <a:r>
              <a:rPr lang="en-US" altLang="ja-JP" dirty="0" smtClean="0"/>
              <a:t>2</a:t>
            </a:r>
            <a:r>
              <a:rPr lang="ja-JP" altLang="en-US" dirty="0" smtClean="0"/>
              <a:t>倍以上の</a:t>
            </a:r>
            <a:r>
              <a:rPr lang="en-US" altLang="ja-JP" dirty="0" smtClean="0"/>
              <a:t>1​5​0​0</a:t>
            </a:r>
            <a:r>
              <a:rPr lang="ja-JP" altLang="en-US" dirty="0" smtClean="0"/>
              <a:t>万人に増える勢いで、</a:t>
            </a:r>
            <a:r>
              <a:rPr lang="en-US" altLang="ja-JP" dirty="0" smtClean="0">
                <a:solidFill>
                  <a:srgbClr val="FF0000"/>
                </a:solidFill>
              </a:rPr>
              <a:t>20</a:t>
            </a:r>
            <a:r>
              <a:rPr lang="ja-JP" altLang="en-US" dirty="0" smtClean="0">
                <a:solidFill>
                  <a:srgbClr val="FF0000"/>
                </a:solidFill>
              </a:rPr>
              <a:t>年の東京五輪に向けて明らかに部屋数が足りないホテル投資のような構造的な強気材料もある。</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smtClean="0"/>
              <a:t>「ババ」を引くのはどこか</a:t>
            </a:r>
            <a:endParaRPr kumimoji="1" lang="ja-JP" altLang="en-US" dirty="0"/>
          </a:p>
        </p:txBody>
      </p:sp>
      <p:sp>
        <p:nvSpPr>
          <p:cNvPr id="3" name="コンテンツ プレースホルダ 2"/>
          <p:cNvSpPr>
            <a:spLocks noGrp="1"/>
          </p:cNvSpPr>
          <p:nvPr>
            <p:ph idx="1"/>
          </p:nvPr>
        </p:nvSpPr>
        <p:spPr>
          <a:xfrm>
            <a:off x="457200" y="1600200"/>
            <a:ext cx="8229600" cy="5257800"/>
          </a:xfrm>
        </p:spPr>
        <p:txBody>
          <a:bodyPr>
            <a:normAutofit fontScale="92500" lnSpcReduction="20000"/>
          </a:bodyPr>
          <a:lstStyle/>
          <a:p>
            <a:r>
              <a:rPr lang="ja-JP" altLang="en-US" dirty="0" smtClean="0"/>
              <a:t>黄信号が点滅していても、今年はさらにバブルが膨らんでいく公算は大きい。</a:t>
            </a:r>
          </a:p>
          <a:p>
            <a:r>
              <a:rPr lang="ja-JP" altLang="en-US" dirty="0" smtClean="0"/>
              <a:t>もっとも、一方で</a:t>
            </a:r>
            <a:r>
              <a:rPr lang="en-US" altLang="ja-JP" dirty="0" smtClean="0"/>
              <a:t>J</a:t>
            </a:r>
            <a:r>
              <a:rPr lang="ja-JP" altLang="en-US" dirty="0" smtClean="0"/>
              <a:t>－</a:t>
            </a:r>
            <a:r>
              <a:rPr lang="en-US" altLang="ja-JP" dirty="0" smtClean="0"/>
              <a:t>REIT</a:t>
            </a:r>
            <a:r>
              <a:rPr lang="ja-JP" altLang="en-US" dirty="0" smtClean="0"/>
              <a:t>の平均分配金利回りは</a:t>
            </a:r>
            <a:r>
              <a:rPr lang="en-US" altLang="ja-JP" dirty="0" smtClean="0"/>
              <a:t>3</a:t>
            </a:r>
            <a:r>
              <a:rPr lang="ja-JP" altLang="en-US" dirty="0" smtClean="0"/>
              <a:t>％</a:t>
            </a:r>
            <a:r>
              <a:rPr lang="ja-JP" altLang="en-US" dirty="0" err="1" smtClean="0"/>
              <a:t>そこそこに低</a:t>
            </a:r>
            <a:r>
              <a:rPr lang="ja-JP" altLang="en-US" dirty="0" smtClean="0"/>
              <a:t>下し、賃料水準が大幅に上がらない限り改善は見込めない。この先は利回り度外視の「値上がり期待相場」である。「すでに買い時は終わった。今は“売り時”だ」という業界関係者は少なくない。</a:t>
            </a:r>
          </a:p>
          <a:p>
            <a:r>
              <a:rPr lang="ja-JP" altLang="en-US" dirty="0" smtClean="0"/>
              <a:t>そこに</a:t>
            </a:r>
            <a:r>
              <a:rPr lang="en-US" altLang="ja-JP" dirty="0" smtClean="0">
                <a:solidFill>
                  <a:srgbClr val="FF0000"/>
                </a:solidFill>
              </a:rPr>
              <a:t>GPIF</a:t>
            </a:r>
            <a:r>
              <a:rPr lang="ja-JP" altLang="en-US" dirty="0" smtClean="0"/>
              <a:t>など年金資金が本格的に買い出動し、投資信託を通じた個人資金も入ってくる。来年もしくは再来年あたりは、いつのバブルでも最後に遅れてやってくる国内投資家がババ抜きの「ババ」をつかまされる展開になりかねない。</a:t>
            </a:r>
          </a:p>
          <a:p>
            <a:endParaRPr kumimoji="1" lang="ja-JP" altLang="en-US" dirty="0"/>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809</TotalTime>
  <Words>1810</Words>
  <Application>Microsoft Office PowerPoint</Application>
  <PresentationFormat>画面に合わせる (4:3)</PresentationFormat>
  <Paragraphs>176</Paragraphs>
  <Slides>50</Slides>
  <Notes>50</Notes>
  <HiddenSlides>5</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都市環境情報論</vt:lpstr>
      <vt:lpstr>都市環境情報論 講義ノート ①世界の都市間競争</vt:lpstr>
      <vt:lpstr>外資主導で「不動産バブル」発火 超低金利と円安で「日本買い」。品薄で利回り低下、地方拡散と、はや黄信号が点滅するが。 2015年3月号 BUSINESS</vt:lpstr>
      <vt:lpstr>「安邦が1千億円級の物件を探している」</vt:lpstr>
      <vt:lpstr>アジア勢も欧米勢も</vt:lpstr>
      <vt:lpstr>スライド 6</vt:lpstr>
      <vt:lpstr>スライド 7</vt:lpstr>
      <vt:lpstr>スライド 8</vt:lpstr>
      <vt:lpstr>「ババ」を引くのはどこか</vt:lpstr>
      <vt:lpstr>第一回  世界の都市間競争 教科書138頁　都市観光</vt:lpstr>
      <vt:lpstr>観光の語源</vt:lpstr>
      <vt:lpstr>スライド 12</vt:lpstr>
      <vt:lpstr>三枚の写真からの印象は ？</vt:lpstr>
      <vt:lpstr>スライド 14</vt:lpstr>
      <vt:lpstr>スライド 15</vt:lpstr>
      <vt:lpstr>スライド 16</vt:lpstr>
      <vt:lpstr>都心の航空写真（1997年）　</vt:lpstr>
      <vt:lpstr>六本木ヒルズ</vt:lpstr>
      <vt:lpstr>東京圏の変遷</vt:lpstr>
      <vt:lpstr>「二地域居住」の背景</vt:lpstr>
      <vt:lpstr>スライド 21</vt:lpstr>
      <vt:lpstr>スライド 22</vt:lpstr>
      <vt:lpstr>スライド 23</vt:lpstr>
      <vt:lpstr>スライド 24</vt:lpstr>
      <vt:lpstr>スペイン最大級の建築的失敗どんどん悪化中  http://ameblo.jp/mori-arch-econo/entry-11752854169.html</vt:lpstr>
      <vt:lpstr>フロリダの例</vt:lpstr>
      <vt:lpstr>スライド 27</vt:lpstr>
      <vt:lpstr>南アフリカ　スラム観光</vt:lpstr>
      <vt:lpstr>アルゼンチン　カミニート</vt:lpstr>
      <vt:lpstr>日本では？</vt:lpstr>
      <vt:lpstr>加賀観音 日本地方には数多く存在</vt:lpstr>
      <vt:lpstr>都市デザイン</vt:lpstr>
      <vt:lpstr>ＣＮＮニュース  昨年の観光客数 ロンドンの世界一宣言 パリが反論　</vt:lpstr>
      <vt:lpstr>スライド 34</vt:lpstr>
      <vt:lpstr>パリの反論</vt:lpstr>
      <vt:lpstr>都市の魅力 訪問者数で競う時代</vt:lpstr>
      <vt:lpstr>一位香港、二位シンガポール　</vt:lpstr>
      <vt:lpstr>スライド 38</vt:lpstr>
      <vt:lpstr>2023年に1億人と予想 香港訪問の旅客数</vt:lpstr>
      <vt:lpstr>ここはどこか？　</vt:lpstr>
      <vt:lpstr>スライド 41</vt:lpstr>
      <vt:lpstr>アブダビ沖の「芸術と文化の島」構想　２０２０年完成へ  http://www.cnn.co.jp/video/12307.html</vt:lpstr>
      <vt:lpstr>スライド 43</vt:lpstr>
      <vt:lpstr>米国への中国人観光客、２０２０年には３倍以上に</vt:lpstr>
      <vt:lpstr>国際観光客  World Tourism Organization (UNWTO)</vt:lpstr>
      <vt:lpstr>観光の語源</vt:lpstr>
      <vt:lpstr>オリンピック</vt:lpstr>
      <vt:lpstr>東京の課題</vt:lpstr>
      <vt:lpstr>グローバル・スーパーリッチ</vt:lpstr>
      <vt:lpstr>スライド 50</vt:lpstr>
    </vt:vector>
  </TitlesOfParts>
  <Company>DELLNBX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第一回</dc:title>
  <dc:creator>teramae</dc:creator>
  <cp:lastModifiedBy>owner</cp:lastModifiedBy>
  <cp:revision>29</cp:revision>
  <dcterms:created xsi:type="dcterms:W3CDTF">2014-02-06T23:56:11Z</dcterms:created>
  <dcterms:modified xsi:type="dcterms:W3CDTF">2015-04-15T07:30:01Z</dcterms:modified>
</cp:coreProperties>
</file>